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61" r:id="rId4"/>
    <p:sldId id="257" r:id="rId5"/>
    <p:sldId id="269" r:id="rId6"/>
    <p:sldId id="260" r:id="rId7"/>
    <p:sldId id="270" r:id="rId8"/>
    <p:sldId id="263" r:id="rId9"/>
    <p:sldId id="267" r:id="rId10"/>
    <p:sldId id="271" r:id="rId11"/>
    <p:sldId id="272" r:id="rId12"/>
    <p:sldId id="273" r:id="rId13"/>
    <p:sldId id="283" r:id="rId14"/>
    <p:sldId id="276" r:id="rId15"/>
    <p:sldId id="277" r:id="rId16"/>
    <p:sldId id="275" r:id="rId17"/>
    <p:sldId id="278" r:id="rId18"/>
    <p:sldId id="279" r:id="rId19"/>
    <p:sldId id="280" r:id="rId20"/>
    <p:sldId id="284" r:id="rId21"/>
    <p:sldId id="282" r:id="rId22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여기어때 잘난체 OTF" panose="020B0600000101010101" pitchFamily="34" charset="-127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B0B0B"/>
    <a:srgbClr val="203864"/>
    <a:srgbClr val="25F4F1"/>
    <a:srgbClr val="00FF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gif>
</file>

<file path=ppt/media/image37.png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gif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fld id="{8404DFD1-FBCC-4A08-97C9-18250411D711}" type="datetimeFigureOut">
              <a:rPr lang="ko-KR" altLang="en-US" smtClean="0"/>
              <a:pPr/>
              <a:t>2023-06-18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fld id="{743449EB-246E-40A2-8107-DDA604AAA2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4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여기어때 잘난체 OTF" panose="020B0600000101010101" pitchFamily="34" charset="-127"/>
        <a:ea typeface="여기어때 잘난체 OTF" panose="020B0600000101010101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여기어때 잘난체 OTF" panose="020B0600000101010101" pitchFamily="34" charset="-127"/>
        <a:ea typeface="여기어때 잘난체 OTF" panose="020B0600000101010101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여기어때 잘난체 OTF" panose="020B0600000101010101" pitchFamily="34" charset="-127"/>
        <a:ea typeface="여기어때 잘난체 OTF" panose="020B0600000101010101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여기어때 잘난체 OTF" panose="020B0600000101010101" pitchFamily="34" charset="-127"/>
        <a:ea typeface="여기어때 잘난체 OTF" panose="020B0600000101010101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여기어때 잘난체 OTF" panose="020B0600000101010101" pitchFamily="34" charset="-127"/>
        <a:ea typeface="여기어때 잘난체 OTF" panose="020B0600000101010101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13F050-9A63-F914-0C8C-C95C37401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7D9143-DED0-29CF-E67D-B578ECECA5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399" indent="0" algn="ctr">
              <a:buNone/>
              <a:defRPr sz="1801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1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2DDE61-A3F4-FE63-95E9-C1BA3C414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CB96A-B328-4700-B92D-A58243D31043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1EE406-90B0-7207-7A8A-9E2EC5FF9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D5CEFE-0742-0A47-B788-35FAA735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581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A59842-2CBC-51DA-8DC0-DB6F02126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A17A7B-D9C5-14E2-A0ED-62AD97031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6583A9-8501-012C-C129-3A287E6E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E08E6-8826-45DA-AE85-0884C152EDF7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464A2F-C5D0-7BBB-465D-6AF8CD302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9FDE8-A794-B020-DE40-EC6433F1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66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8E61DF-74F1-1DCA-3614-D921B723A7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1BB4DB-1F8E-EF1E-E59C-26D706F8F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136E84-3FD9-2557-B3EE-8B84DE8E5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F88-9E2C-4349-BD77-76FEEFD99B8D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84B6B-6C1C-6A9F-83AB-1F0C35852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F2AB42-6936-D397-799B-8471FAEDC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6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87BB7A-AAD0-6625-44C8-FD183ED8C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688" y="320671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BD6CC8-B97F-ABB0-A974-D50E44CC7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718C3B-66F5-C780-39B7-8667460C4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DCAF7-DCEA-4003-87B9-2FE8B98AF381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28E1DC-2BE9-EB14-2ED2-C38556858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7EDC45-A4A5-EB41-3BA6-B6BE33790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20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51E29-8072-89BD-98AC-FCE28FF53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DB1609-C2A5-C3A2-6A2D-15E2519EF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99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18A846-3B71-9BC7-361A-A6E0C2760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1B3C-7BB6-42AB-9E8E-2F55A68B48E1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EA72B3-80E9-546D-9462-483DA406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B70F83-1291-FB98-C83E-3EBC5926B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659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B8BF6-A893-397B-CA80-A8B76E2C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9D0F1D-AB33-41A1-AA94-1BCC68421C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8A9072-0E5E-9312-5806-61BAB902C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927237-E70F-0F08-89B1-BF32504FF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611AD-E760-4334-B1E2-BFA8CBD76350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AA1918-6342-A3D4-B5A9-A6DBFF728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649C8C-85C0-C1CE-A04D-CFABCA099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311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47543-005C-7784-846C-CF07F3123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09E91F-399A-6117-5624-DDD7837E3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399" indent="0">
              <a:buNone/>
              <a:defRPr sz="1801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1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DE6176-9B2B-5B15-7A6D-503FF4080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FFFB0C-22D2-1A11-B5CC-66943E632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399" indent="0">
              <a:buNone/>
              <a:defRPr sz="1801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1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2BDD10-EA62-1D77-9774-0263AD1482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3853FE-5994-0873-D859-7DC01C647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9972-9528-4B60-B282-247A3AE7D3B3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46F7C4C-9A89-5C05-DB49-6B49D8AD6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4E6A06-9A62-A03F-ACF9-0F32EF7B3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47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79FD1-DC3F-C4DF-69BD-0C9E4D2F2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FA1B3D-1F95-3562-0B7E-DEE5B5D4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54534-B154-4AF6-8239-E33E42B05DB7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C94D3E-43B8-E293-0C12-9F9E45F12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ED7D9C-443E-B288-5CAB-4302A0651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8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11277D-49E2-2C82-BD06-D6CF7C36A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A2E1-9597-49B1-A5DD-D865A5EBE8B7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63D8EE-C45F-E4DC-21C2-1B383D0C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029384-FAD6-0AE3-B86B-DB87BFBE8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46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E55695-0DB6-902E-E112-4BCB8F19F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8D493C-5826-9391-4EA9-26A6945C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55DF01-3B4D-78A8-CFAB-A8A7E18B9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1"/>
            </a:lvl2pPr>
            <a:lvl3pPr marL="914399" indent="0">
              <a:buNone/>
              <a:defRPr sz="1200"/>
            </a:lvl3pPr>
            <a:lvl4pPr marL="1371600" indent="0">
              <a:buNone/>
              <a:defRPr sz="1001"/>
            </a:lvl4pPr>
            <a:lvl5pPr marL="1828800" indent="0">
              <a:buNone/>
              <a:defRPr sz="1001"/>
            </a:lvl5pPr>
            <a:lvl6pPr marL="2286001" indent="0">
              <a:buNone/>
              <a:defRPr sz="1001"/>
            </a:lvl6pPr>
            <a:lvl7pPr marL="2743200" indent="0">
              <a:buNone/>
              <a:defRPr sz="1001"/>
            </a:lvl7pPr>
            <a:lvl8pPr marL="3200400" indent="0">
              <a:buNone/>
              <a:defRPr sz="1001"/>
            </a:lvl8pPr>
            <a:lvl9pPr marL="3657600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23AD02-1C3F-B29B-518E-3C5C9C1BF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7547B-CDD8-4120-A527-EB1D8B6D0EB1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4D2959-5151-29B1-D8A4-F488BB476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389DE5-F574-C533-0A37-4B6D7134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228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6ADCA-539A-E01E-9879-351B10947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FCA32F-6B3D-FFC1-E925-AE243EB3D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399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1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6B58EB-37AB-2A4C-360F-DEB0F1904D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1"/>
            </a:lvl2pPr>
            <a:lvl3pPr marL="914399" indent="0">
              <a:buNone/>
              <a:defRPr sz="1200"/>
            </a:lvl3pPr>
            <a:lvl4pPr marL="1371600" indent="0">
              <a:buNone/>
              <a:defRPr sz="1001"/>
            </a:lvl4pPr>
            <a:lvl5pPr marL="1828800" indent="0">
              <a:buNone/>
              <a:defRPr sz="1001"/>
            </a:lvl5pPr>
            <a:lvl6pPr marL="2286001" indent="0">
              <a:buNone/>
              <a:defRPr sz="1001"/>
            </a:lvl6pPr>
            <a:lvl7pPr marL="2743200" indent="0">
              <a:buNone/>
              <a:defRPr sz="1001"/>
            </a:lvl7pPr>
            <a:lvl8pPr marL="3200400" indent="0">
              <a:buNone/>
              <a:defRPr sz="1001"/>
            </a:lvl8pPr>
            <a:lvl9pPr marL="3657600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2E7D2E-D6C3-7CD9-9A7B-0C7D7AF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7D0F-F75B-4CD5-8732-AFDD28CB29FD}" type="datetime1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84FA28-689D-9F6D-D6F4-D71F1753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95C201-E6F2-B899-D226-7E4682880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323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2">
            <a:extLst>
              <a:ext uri="{FF2B5EF4-FFF2-40B4-BE49-F238E27FC236}">
                <a16:creationId xmlns:a16="http://schemas.microsoft.com/office/drawing/2014/main" id="{C813F19E-062F-9C60-F68B-B5C11DEE9E0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-95238" y="-95238"/>
            <a:ext cx="12287238" cy="6979658"/>
          </a:xfrm>
          <a:prstGeom prst="rect">
            <a:avLst/>
          </a:prstGeom>
        </p:spPr>
      </p:pic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41CD8D5-0631-9F53-9ADA-36EB8BC52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38AACE-AB4B-B6C0-0645-26E6AF8FD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5AB11A-5014-2A25-7AE7-99BC3F621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fld id="{77B5CF48-95CE-46F3-A870-1CF4D4145A69}" type="datetime1">
              <a:rPr lang="ko-KR" altLang="en-US" smtClean="0"/>
              <a:pPr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44103F-C1FA-097C-83B8-8C8F5F3B6D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489D3-91D5-025F-7EF3-BD03548D13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defRPr>
            </a:lvl1pPr>
          </a:lstStyle>
          <a:p>
            <a:fld id="{E7F002C3-8F39-4031-96D9-63F697E366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707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399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j-cs"/>
        </a:defRPr>
      </a:lvl1pPr>
    </p:titleStyle>
    <p:bodyStyle>
      <a:lvl1pPr marL="228600" indent="-228600" algn="l" defTabSz="914399" rtl="0" eaLnBrk="1" latinLnBrk="1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n-cs"/>
        </a:defRPr>
      </a:lvl1pPr>
      <a:lvl2pPr marL="685801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n-cs"/>
        </a:defRPr>
      </a:lvl2pPr>
      <a:lvl3pPr marL="1143000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n-cs"/>
        </a:defRPr>
      </a:lvl3pPr>
      <a:lvl4pPr marL="1600200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n-cs"/>
        </a:defRPr>
      </a:lvl4pPr>
      <a:lvl5pPr marL="2057400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여기어때 잘난체 OTF" panose="020B0600000101010101" pitchFamily="34" charset="-127"/>
          <a:ea typeface="여기어때 잘난체 OTF" panose="020B0600000101010101" pitchFamily="34" charset="-127"/>
          <a:cs typeface="+mn-cs"/>
        </a:defRPr>
      </a:lvl5pPr>
      <a:lvl6pPr marL="2514599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1" indent="-228600" algn="l" defTabSz="914399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99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1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399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eautyRiver/2023_Programming_Pattern.gi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gif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gif"/><Relationship Id="rId10" Type="http://schemas.openxmlformats.org/officeDocument/2006/relationships/image" Target="../media/image44.png"/><Relationship Id="rId4" Type="http://schemas.openxmlformats.org/officeDocument/2006/relationships/image" Target="../media/image38.gif"/><Relationship Id="rId9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3E6636-6BC3-6A35-79D1-81544EAEC3A0}"/>
              </a:ext>
            </a:extLst>
          </p:cNvPr>
          <p:cNvSpPr txBox="1"/>
          <p:nvPr/>
        </p:nvSpPr>
        <p:spPr>
          <a:xfrm>
            <a:off x="465225" y="320842"/>
            <a:ext cx="6074099" cy="18467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1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 GAME</a:t>
            </a:r>
            <a:endParaRPr lang="en-US" altLang="ko-KR" sz="6601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48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스네이크 게임</a:t>
            </a:r>
            <a:endParaRPr lang="ko-KR" altLang="en-US" sz="4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507531F-52C7-1330-EDF6-29C53D95DE79}"/>
              </a:ext>
            </a:extLst>
          </p:cNvPr>
          <p:cNvGrpSpPr/>
          <p:nvPr/>
        </p:nvGrpSpPr>
        <p:grpSpPr>
          <a:xfrm>
            <a:off x="8137558" y="184456"/>
            <a:ext cx="3034418" cy="2169942"/>
            <a:chOff x="7440441" y="289426"/>
            <a:chExt cx="2387917" cy="1707623"/>
          </a:xfrm>
        </p:grpSpPr>
        <p:pic>
          <p:nvPicPr>
            <p:cNvPr id="7" name="그림 6" descr="창문, 대칭, 예술, 흑백이(가) 표시된 사진&#10;&#10;자동 생성된 설명">
              <a:extLst>
                <a:ext uri="{FF2B5EF4-FFF2-40B4-BE49-F238E27FC236}">
                  <a16:creationId xmlns:a16="http://schemas.microsoft.com/office/drawing/2014/main" id="{F5083A85-09B0-32ED-F73A-3B20B5091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7928486" y="97177"/>
              <a:ext cx="1676207" cy="212353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DDC63FF-8415-E14F-812E-11ECA6CD52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0441" y="289426"/>
              <a:ext cx="0" cy="170762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EAF790AA-FD31-B8A9-C2B4-BCBE844E7A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28357" y="289426"/>
              <a:ext cx="0" cy="170762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002">
            <a:extLst>
              <a:ext uri="{FF2B5EF4-FFF2-40B4-BE49-F238E27FC236}">
                <a16:creationId xmlns:a16="http://schemas.microsoft.com/office/drawing/2014/main" id="{D06FBB33-FB17-D319-8CEB-A2DEE3A89BD8}"/>
              </a:ext>
            </a:extLst>
          </p:cNvPr>
          <p:cNvGrpSpPr/>
          <p:nvPr/>
        </p:nvGrpSpPr>
        <p:grpSpPr>
          <a:xfrm>
            <a:off x="220464" y="2826347"/>
            <a:ext cx="4510301" cy="441949"/>
            <a:chOff x="4366950" y="7381413"/>
            <a:chExt cx="9551815" cy="935950"/>
          </a:xfrm>
        </p:grpSpPr>
        <p:pic>
          <p:nvPicPr>
            <p:cNvPr id="3" name="Object 5">
              <a:extLst>
                <a:ext uri="{FF2B5EF4-FFF2-40B4-BE49-F238E27FC236}">
                  <a16:creationId xmlns:a16="http://schemas.microsoft.com/office/drawing/2014/main" id="{2CA5F746-B456-D14C-44A9-A7B42453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809F054-02FA-00AB-F009-E77F2F97852D}"/>
              </a:ext>
            </a:extLst>
          </p:cNvPr>
          <p:cNvSpPr txBox="1"/>
          <p:nvPr/>
        </p:nvSpPr>
        <p:spPr>
          <a:xfrm>
            <a:off x="1061050" y="2860052"/>
            <a:ext cx="28291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202227042_</a:t>
            </a:r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김민강</a:t>
            </a:r>
            <a:endParaRPr lang="ko-KR" altLang="en-US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417D4FE-2BE7-6149-C8B6-E86FF9585A00}"/>
              </a:ext>
            </a:extLst>
          </p:cNvPr>
          <p:cNvCxnSpPr>
            <a:cxnSpLocks/>
          </p:cNvCxnSpPr>
          <p:nvPr/>
        </p:nvCxnSpPr>
        <p:spPr>
          <a:xfrm flipH="1">
            <a:off x="117695" y="2542675"/>
            <a:ext cx="1164275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59714F-DC74-FA4C-01CF-9C9A1CF020BE}"/>
              </a:ext>
            </a:extLst>
          </p:cNvPr>
          <p:cNvSpPr txBox="1"/>
          <p:nvPr/>
        </p:nvSpPr>
        <p:spPr>
          <a:xfrm>
            <a:off x="220464" y="6055310"/>
            <a:ext cx="517829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9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GIT Address: </a:t>
            </a:r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  <a:hlinkClick r:id="rId4"/>
              </a:rPr>
              <a:t>https://github.com/BeautyRiver/2023_Programming_Pattern.git</a:t>
            </a:r>
            <a:endParaRPr lang="en-US" altLang="ko-KR" sz="9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</a:p>
          <a:p>
            <a:r>
              <a:rPr lang="en-US" altLang="ko-KR" sz="9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GIT Commit SHA-1: </a:t>
            </a: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d69f731e312d38080e3fdcededb9914b2eedaf21</a:t>
            </a:r>
            <a:endParaRPr lang="en-US" altLang="ko-KR" sz="9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38BE3A-5F4A-A82B-6819-8FE836F3720D}"/>
              </a:ext>
            </a:extLst>
          </p:cNvPr>
          <p:cNvSpPr txBox="1"/>
          <p:nvPr/>
        </p:nvSpPr>
        <p:spPr>
          <a:xfrm>
            <a:off x="8661432" y="5786005"/>
            <a:ext cx="3530568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9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동작 환경</a:t>
            </a:r>
            <a:endParaRPr lang="en-US" altLang="ko-KR" sz="90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CPU : AMD Ryzen 7 5700X 8-Core Processor 3.40 GHz</a:t>
            </a:r>
          </a:p>
          <a:p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RAM : 32.0GB</a:t>
            </a:r>
          </a:p>
          <a:p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GPU : NVIDIA GeForce RTX 3060 Ti</a:t>
            </a:r>
            <a:b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r>
              <a:rPr lang="en-US" altLang="ko-KR" sz="9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OS : Window 11</a:t>
            </a:r>
          </a:p>
        </p:txBody>
      </p:sp>
    </p:spTree>
    <p:extLst>
      <p:ext uri="{BB962C8B-B14F-4D97-AF65-F5344CB8AC3E}">
        <p14:creationId xmlns:p14="http://schemas.microsoft.com/office/powerpoint/2010/main" val="412034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2"/>
    </mc:Choice>
    <mc:Fallback xmlns="">
      <p:transition spd="slow" advTm="208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F4FDF4-859D-F0DC-3644-25E628126ECD}"/>
              </a:ext>
            </a:extLst>
          </p:cNvPr>
          <p:cNvCxnSpPr>
            <a:cxnSpLocks/>
          </p:cNvCxnSpPr>
          <p:nvPr/>
        </p:nvCxnSpPr>
        <p:spPr>
          <a:xfrm>
            <a:off x="6090682" y="2516863"/>
            <a:ext cx="244371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F870A73-9FB5-B072-5EAD-C8BA6CA01420}"/>
              </a:ext>
            </a:extLst>
          </p:cNvPr>
          <p:cNvSpPr txBox="1"/>
          <p:nvPr/>
        </p:nvSpPr>
        <p:spPr>
          <a:xfrm>
            <a:off x="4641116" y="1083307"/>
            <a:ext cx="290977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</a:t>
            </a:r>
            <a:endParaRPr lang="ko-KR" altLang="en-US" sz="166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5D3BE482-38B4-D5D5-5FA6-125545EBBE85}"/>
              </a:ext>
            </a:extLst>
          </p:cNvPr>
          <p:cNvGrpSpPr/>
          <p:nvPr/>
        </p:nvGrpSpPr>
        <p:grpSpPr>
          <a:xfrm>
            <a:off x="2784707" y="3548890"/>
            <a:ext cx="6622586" cy="648926"/>
            <a:chOff x="4366950" y="7381413"/>
            <a:chExt cx="9551815" cy="93595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D8B94E16-8B24-FDBE-0F4D-7AA54C1F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28E58FE-9696-1D70-2880-428C208AD95C}"/>
              </a:ext>
            </a:extLst>
          </p:cNvPr>
          <p:cNvSpPr txBox="1"/>
          <p:nvPr/>
        </p:nvSpPr>
        <p:spPr>
          <a:xfrm>
            <a:off x="5165590" y="3585104"/>
            <a:ext cx="18501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</a:t>
            </a:r>
          </a:p>
          <a:p>
            <a:pPr algn="ctr"/>
            <a:endParaRPr lang="ko-KR" altLang="en-US" sz="2800" spc="-300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CA363-6530-ECF0-925B-A9B18B75C17C}"/>
              </a:ext>
            </a:extLst>
          </p:cNvPr>
          <p:cNvSpPr txBox="1"/>
          <p:nvPr/>
        </p:nvSpPr>
        <p:spPr>
          <a:xfrm>
            <a:off x="4355799" y="4463242"/>
            <a:ext cx="32880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52DC806-1128-C024-3B28-8F0AD9613768}"/>
              </a:ext>
            </a:extLst>
          </p:cNvPr>
          <p:cNvCxnSpPr>
            <a:cxnSpLocks/>
          </p:cNvCxnSpPr>
          <p:nvPr/>
        </p:nvCxnSpPr>
        <p:spPr>
          <a:xfrm>
            <a:off x="3981451" y="2512219"/>
            <a:ext cx="161448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B51084C2-9D17-D2FF-64CE-9BB677952BE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25341" y="1256109"/>
            <a:ext cx="1569244" cy="942975"/>
          </a:xfrm>
          <a:prstGeom prst="bentConnector3">
            <a:avLst>
              <a:gd name="adj1" fmla="val 100379"/>
            </a:avLst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56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"/>
    </mc:Choice>
    <mc:Fallback xmlns="">
      <p:transition spd="slow" advTm="337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5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Main.c </a:t>
            </a:r>
            <a:endParaRPr lang="ko-KR" altLang="en-US" sz="2400" b="1">
              <a:solidFill>
                <a:schemeClr val="accent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8E1B1-8206-50DB-CA22-8C1305693748}"/>
              </a:ext>
            </a:extLst>
          </p:cNvPr>
          <p:cNvSpPr txBox="1"/>
          <p:nvPr/>
        </p:nvSpPr>
        <p:spPr>
          <a:xfrm flipH="1">
            <a:off x="403631" y="1567241"/>
            <a:ext cx="95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멤버변수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12FB5037-7A01-0BC2-A1A2-B667F949B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114032"/>
              </p:ext>
            </p:extLst>
          </p:nvPr>
        </p:nvGraphicFramePr>
        <p:xfrm>
          <a:off x="543209" y="1875018"/>
          <a:ext cx="5013690" cy="237355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87855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3125835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314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isGameRunning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프로그램이 실행 중인지 체크하는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isSnakeGameStarting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뱀 게임이 실행 중인지 체크하는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31695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isGameIntroduce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게임 설명 화면이 출력 중인지 체크하는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568785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altLang="ko-KR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</a:t>
                      </a:r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isGameRanking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랭킹 화면이 출력 중인지 체크하는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87308"/>
                  </a:ext>
                </a:extLst>
              </a:tr>
              <a:tr h="366612">
                <a:tc>
                  <a:txBody>
                    <a:bodyPr/>
                    <a:lstStyle/>
                    <a:p>
                      <a:pPr algn="l" fontAlgn="base"/>
                      <a:r>
                        <a:rPr lang="en-US" altLang="ko-KR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</a:t>
                      </a:r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selectHeight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메뉴 선택을 위한 커서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▶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)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의 위치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높이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)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를 조절하는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1443381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617D0852-EC4B-B25F-D34B-42BAF509722E}"/>
              </a:ext>
            </a:extLst>
          </p:cNvPr>
          <p:cNvGrpSpPr/>
          <p:nvPr/>
        </p:nvGrpSpPr>
        <p:grpSpPr>
          <a:xfrm>
            <a:off x="6233172" y="1567241"/>
            <a:ext cx="6269340" cy="3370154"/>
            <a:chOff x="5608483" y="1567241"/>
            <a:chExt cx="6269340" cy="33701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90D754-A498-FA9B-87F9-0EBC60C82A3F}"/>
                </a:ext>
              </a:extLst>
            </p:cNvPr>
            <p:cNvSpPr txBox="1"/>
            <p:nvPr/>
          </p:nvSpPr>
          <p:spPr>
            <a:xfrm>
              <a:off x="5730521" y="1875018"/>
              <a:ext cx="6147302" cy="30623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100">
                  <a:solidFill>
                    <a:schemeClr val="accent1">
                      <a:lumMod val="5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함수들의 공통사항 </a:t>
              </a:r>
              <a:r>
                <a:rPr lang="en-US" altLang="ko-KR" sz="1100">
                  <a:solidFill>
                    <a:schemeClr val="accent1">
                      <a:lumMod val="5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-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접근지정자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public,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파라미터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없음</a:t>
              </a:r>
              <a:b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</a:br>
              <a:endParaRPr lang="en-US" altLang="ko-KR" sz="1100" b="0" i="0">
                <a:solidFill>
                  <a:schemeClr val="accent4">
                    <a:lumMod val="50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200" b="0" i="0">
                  <a:solidFill>
                    <a:srgbClr val="203864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</a:t>
              </a:r>
              <a:r>
                <a:rPr lang="ko-KR" altLang="en-US" sz="1200">
                  <a:solidFill>
                    <a:srgbClr val="203864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명</a:t>
              </a:r>
              <a:r>
                <a:rPr lang="ko-KR" altLang="en-US" sz="1200" b="0" i="0">
                  <a:solidFill>
                    <a:srgbClr val="203864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 </a:t>
              </a:r>
              <a:r>
                <a:rPr lang="en-US" altLang="ko-KR" sz="1200" b="0" i="0">
                  <a:solidFill>
                    <a:srgbClr val="203864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Initialize( 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반환값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타입으로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초기화가 정상적으로 이루어지면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반환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 설명 </a:t>
              </a:r>
              <a: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스크린 사이즈를 설정하고</a:t>
              </a:r>
              <a: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화면 버퍼를 초기화하는 역할</a:t>
              </a:r>
              <a:b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</a:br>
              <a:endPara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함수명 </a:t>
              </a:r>
              <a:r>
                <a:rPr lang="en-US" altLang="ko-KR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Release( )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반환값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타입으로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메모리 해제가 정상적으로 이루어지면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반환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 설명 </a:t>
              </a:r>
              <a: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 종료 시 화면 버퍼에 할당된 메모리를 해제하는 역할</a:t>
              </a:r>
              <a:b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</a:br>
              <a:endPara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함수명 </a:t>
              </a:r>
              <a:r>
                <a:rPr lang="en-US" altLang="ko-KR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WriteTitleScreenMsg( )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반환값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타입으로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메시지 출력이 정상적으로 이루어지면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반환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 설명 </a:t>
              </a:r>
              <a: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게임의 시작 화면 메시지를 화면 버퍼에 기록하는 역할</a:t>
              </a:r>
              <a:b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</a:br>
              <a:endPara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함수명 </a:t>
              </a:r>
              <a:r>
                <a:rPr lang="en-US" altLang="ko-KR" sz="1200" b="0" i="0">
                  <a:solidFill>
                    <a:schemeClr val="accent1">
                      <a:lumMod val="50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WriteIntroduceScreenMsg( )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반환값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int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타입으로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메시지 출력이 정상적으로 이루어지면 </a:t>
              </a:r>
              <a:r>
                <a:rPr lang="en-US" altLang="ko-KR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  <a:r>
                <a:rPr lang="ko-KR" altLang="en-US" sz="1100" b="0" i="0"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반환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함수 설명 </a:t>
              </a:r>
              <a:r>
                <a:rPr lang="en-US" altLang="ko-KR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lang="ko-KR" altLang="en-US" sz="1100" b="0" i="0">
                  <a:solidFill>
                    <a:schemeClr val="accent2">
                      <a:lumMod val="75000"/>
                    </a:schemeClr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게임의 설명 화면 메시지를 화면 버퍼에 기록하는 역할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FE734-D516-A27E-B669-F0DB77FEB5C5}"/>
                </a:ext>
              </a:extLst>
            </p:cNvPr>
            <p:cNvSpPr txBox="1"/>
            <p:nvPr/>
          </p:nvSpPr>
          <p:spPr>
            <a:xfrm flipH="1">
              <a:off x="5608483" y="1567241"/>
              <a:ext cx="95050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멤버함수</a:t>
              </a:r>
              <a:endPara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EEED3517-AECC-92F4-F827-1AFA792AF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09" y="4556349"/>
            <a:ext cx="4372585" cy="86689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9FB08F2-E639-8CDD-840D-33770D9DF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673" y="5219331"/>
            <a:ext cx="2797520" cy="87718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B7EFE87-FA71-1E8A-9B71-B9C74D26AF60}"/>
              </a:ext>
            </a:extLst>
          </p:cNvPr>
          <p:cNvCxnSpPr>
            <a:cxnSpLocks/>
          </p:cNvCxnSpPr>
          <p:nvPr/>
        </p:nvCxnSpPr>
        <p:spPr>
          <a:xfrm>
            <a:off x="6096000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20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</a:t>
            </a:r>
            <a:r>
              <a:rPr lang="en-US" altLang="ko-KR" sz="2400" b="1">
                <a:solidFill>
                  <a:schemeClr val="accent5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screen.c </a:t>
            </a:r>
            <a:endParaRPr lang="ko-KR" altLang="en-US" sz="2400" b="1">
              <a:solidFill>
                <a:schemeClr val="accent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12FB5037-7A01-0BC2-A1A2-B667F949B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868746"/>
              </p:ext>
            </p:extLst>
          </p:nvPr>
        </p:nvGraphicFramePr>
        <p:xfrm>
          <a:off x="543209" y="1875018"/>
          <a:ext cx="4972741" cy="116091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22137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3150604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314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char *ScreenBuffer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동적배열로 화면에 그러질 내용을 저장하는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screenWidth</a:t>
                      </a:r>
                      <a:b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</a:br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screenHeight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콘솔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화면의 너비와 높이를 나타냄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 크기를 설정하고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화면에 문자를 그리는 위치를 결정하는데 사용하는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31695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B90D754-A498-FA9B-87F9-0EBC60C82A3F}"/>
              </a:ext>
            </a:extLst>
          </p:cNvPr>
          <p:cNvSpPr txBox="1"/>
          <p:nvPr/>
        </p:nvSpPr>
        <p:spPr>
          <a:xfrm>
            <a:off x="6400477" y="1464792"/>
            <a:ext cx="6147302" cy="4993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SetCursorState(int visible)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visible: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커서의 상태를 결정하는 변수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(0: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비활성화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1:</a:t>
            </a:r>
            <a:r>
              <a:rPr lang="ko-KR" altLang="en-US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활성화</a:t>
            </a: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창에서 커서의 활성화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비활성화 상태를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SetColor</a:t>
            </a:r>
            <a:b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(unsigned short backGroundColor, unsigned short textColor)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unsigned short backGroundColor: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배경색을 결정하는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Unsigned short textColor: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문자색을 결정하는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콘솔 창에서 출력되는 문자의 배경색과 문자색을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ClearBuffer(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버퍼를 초기화시키는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WriteToBuffer(int x, int y, const char* str)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x: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문자열을 쓸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x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y: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문자열을 쓸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y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const char* str: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화면에 쓸 문자을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버퍼의 특정 위치에 문자열을 쓰는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DrawBuffer(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버퍼의 내용을 콘솔 창에 그리는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0AC83A-0A0F-B7C0-C658-B0819007FADF}"/>
              </a:ext>
            </a:extLst>
          </p:cNvPr>
          <p:cNvSpPr txBox="1"/>
          <p:nvPr/>
        </p:nvSpPr>
        <p:spPr>
          <a:xfrm flipH="1">
            <a:off x="543209" y="3576535"/>
            <a:ext cx="95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멤버함수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30FF00-093A-205C-4C8E-7661B87DCA75}"/>
              </a:ext>
            </a:extLst>
          </p:cNvPr>
          <p:cNvSpPr txBox="1"/>
          <p:nvPr/>
        </p:nvSpPr>
        <p:spPr>
          <a:xfrm>
            <a:off x="585782" y="3806692"/>
            <a:ext cx="630121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solidFill>
                  <a:srgbClr val="203864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함수들의 공통사항 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 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접근지정자 </a:t>
            </a:r>
            <a: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public,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반환값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b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endParaRPr lang="en-US" altLang="ko-KR" sz="12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setScreenSize(int width, int height)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width: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너비를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height: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높이를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크기를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setCursorPos(int x, int y)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x: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커서를 이동할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x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y: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커서를 이동할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y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창에서 커서의 위치를 이동시키는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084E834-EAE1-A28E-CC56-B76B5CC45E24}"/>
              </a:ext>
            </a:extLst>
          </p:cNvPr>
          <p:cNvCxnSpPr>
            <a:cxnSpLocks/>
          </p:cNvCxnSpPr>
          <p:nvPr/>
        </p:nvCxnSpPr>
        <p:spPr>
          <a:xfrm flipH="1">
            <a:off x="585782" y="3449153"/>
            <a:ext cx="5510218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B0E509E-37D0-EBE7-6D40-779445C4480D}"/>
              </a:ext>
            </a:extLst>
          </p:cNvPr>
          <p:cNvSpPr txBox="1"/>
          <p:nvPr/>
        </p:nvSpPr>
        <p:spPr>
          <a:xfrm flipH="1">
            <a:off x="463000" y="1585903"/>
            <a:ext cx="2136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멤버변수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250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0" grpId="0"/>
      <p:bldP spid="15" grpId="0"/>
      <p:bldP spid="24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</a:t>
            </a:r>
            <a:r>
              <a:rPr lang="en-US" altLang="ko-KR" sz="2400" b="1">
                <a:solidFill>
                  <a:schemeClr val="accent5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screen.c </a:t>
            </a:r>
            <a:endParaRPr lang="ko-KR" altLang="en-US" sz="2400" b="1">
              <a:solidFill>
                <a:schemeClr val="accent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12FB5037-7A01-0BC2-A1A2-B667F949B06B}"/>
              </a:ext>
            </a:extLst>
          </p:cNvPr>
          <p:cNvGraphicFramePr>
            <a:graphicFrameLocks noGrp="1"/>
          </p:cNvGraphicFramePr>
          <p:nvPr/>
        </p:nvGraphicFramePr>
        <p:xfrm>
          <a:off x="543209" y="1875018"/>
          <a:ext cx="4972741" cy="116091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22137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3150604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314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char *ScreenBuffer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동적배열로 화면에 그러질 내용을 저장하는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screenWidth</a:t>
                      </a:r>
                      <a:b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</a:br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screenHeight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콘솔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화면의 너비와 높이를 나타냄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 크기를 설정하고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화면에 문자를 그리는 위치를 결정하는데 사용하는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31695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B90D754-A498-FA9B-87F9-0EBC60C82A3F}"/>
              </a:ext>
            </a:extLst>
          </p:cNvPr>
          <p:cNvSpPr txBox="1"/>
          <p:nvPr/>
        </p:nvSpPr>
        <p:spPr>
          <a:xfrm>
            <a:off x="6400477" y="1464792"/>
            <a:ext cx="6147302" cy="4993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SetCursorState(int visible)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visible: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커서의 상태를 결정하는 변수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(0: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비활성화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1:</a:t>
            </a:r>
            <a:r>
              <a:rPr lang="ko-KR" altLang="en-US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활성화</a:t>
            </a: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창에서 커서의 활성화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비활성화 상태를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SetColor</a:t>
            </a:r>
            <a:b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(unsigned short backGroundColor, unsigned short textColor)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unsigned short backGroundColor: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배경색을 결정하는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Unsigned short textColor: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문자색을 결정하는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콘솔 창에서 출력되는 문자의 배경색과 문자색을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ClearBuffer(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버퍼를 초기화시키는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WriteToBuffer(int x, int y, const char* str)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x: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문자열을 쓸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x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y: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문자열을 쓸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y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const char* str: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화면에 쓸 문자을 저장하는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버퍼의 특정 위치에 문자열을 쓰는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DrawBuffer(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화면 버퍼의 내용을 콘솔 창에 그리는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30FF00-093A-205C-4C8E-7661B87DCA75}"/>
              </a:ext>
            </a:extLst>
          </p:cNvPr>
          <p:cNvSpPr txBox="1"/>
          <p:nvPr/>
        </p:nvSpPr>
        <p:spPr>
          <a:xfrm>
            <a:off x="585782" y="3806692"/>
            <a:ext cx="630121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solidFill>
                  <a:srgbClr val="203864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함수들의 공통사항 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 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접근지정자 </a:t>
            </a:r>
            <a: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public,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반환값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br>
              <a:rPr lang="en-US" altLang="ko-KR" sz="12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endParaRPr lang="en-US" altLang="ko-KR" sz="12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setScreenSize(int width, int height)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width: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너비를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height: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높이를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화면의 크기를 설정하는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setCursorPos(int x, int y)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x: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커서를 이동할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x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y: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커서를 이동할 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y 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위치를 설정하는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창에서 커서의 위치를 이동시키는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084E834-EAE1-A28E-CC56-B76B5CC45E24}"/>
              </a:ext>
            </a:extLst>
          </p:cNvPr>
          <p:cNvCxnSpPr>
            <a:cxnSpLocks/>
          </p:cNvCxnSpPr>
          <p:nvPr/>
        </p:nvCxnSpPr>
        <p:spPr>
          <a:xfrm flipH="1">
            <a:off x="585782" y="3449153"/>
            <a:ext cx="5510218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B538E3-819E-0B51-2082-BB2136013A02}"/>
              </a:ext>
            </a:extLst>
          </p:cNvPr>
          <p:cNvSpPr/>
          <p:nvPr/>
        </p:nvSpPr>
        <p:spPr>
          <a:xfrm>
            <a:off x="-108826" y="-93306"/>
            <a:ext cx="12300825" cy="6951306"/>
          </a:xfrm>
          <a:prstGeom prst="rect">
            <a:avLst/>
          </a:prstGeom>
          <a:solidFill>
            <a:srgbClr val="000000">
              <a:alpha val="92000"/>
            </a:srgbClr>
          </a:solidFill>
          <a:ln w="38100">
            <a:solidFill>
              <a:srgbClr val="0B0B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0E509E-37D0-EBE7-6D40-779445C4480D}"/>
              </a:ext>
            </a:extLst>
          </p:cNvPr>
          <p:cNvSpPr txBox="1"/>
          <p:nvPr/>
        </p:nvSpPr>
        <p:spPr>
          <a:xfrm flipH="1">
            <a:off x="463000" y="1585903"/>
            <a:ext cx="1554274" cy="2616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>
                <a:solidFill>
                  <a:schemeClr val="accent6">
                    <a:lumMod val="60000"/>
                    <a:lumOff val="4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 </a:t>
            </a:r>
            <a:r>
              <a:rPr lang="ko-KR" altLang="en-US" sz="1100" b="1">
                <a:solidFill>
                  <a:schemeClr val="accent6">
                    <a:lumMod val="60000"/>
                    <a:lumOff val="4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멤버변수</a:t>
            </a:r>
            <a:endParaRPr lang="en-US" altLang="ko-KR" sz="1100" b="1">
              <a:solidFill>
                <a:schemeClr val="accent6">
                  <a:lumMod val="60000"/>
                  <a:lumOff val="4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0AC83A-0A0F-B7C0-C658-B0819007FADF}"/>
              </a:ext>
            </a:extLst>
          </p:cNvPr>
          <p:cNvSpPr txBox="1"/>
          <p:nvPr/>
        </p:nvSpPr>
        <p:spPr>
          <a:xfrm flipH="1">
            <a:off x="543209" y="3576535"/>
            <a:ext cx="950506" cy="2616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accent6">
                    <a:lumMod val="60000"/>
                    <a:lumOff val="4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멤버함수</a:t>
            </a:r>
            <a:endParaRPr lang="en-US" altLang="ko-KR" sz="1100" b="1">
              <a:solidFill>
                <a:schemeClr val="accent6">
                  <a:lumMod val="60000"/>
                  <a:lumOff val="4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26C798-F385-2576-F9EF-6D4B96FF4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054" y="1590976"/>
            <a:ext cx="3447373" cy="1622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/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FE9CEEC-19CC-9B22-C677-7A052F131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323" y="3736660"/>
            <a:ext cx="8108202" cy="20701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627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051683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489042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snake.h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</a:t>
            </a:r>
            <a:r>
              <a:rPr lang="en-US" altLang="ko-KR" sz="2400" b="1">
                <a:solidFill>
                  <a:schemeClr val="accent5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snake.c</a:t>
            </a:r>
            <a:endParaRPr lang="ko-KR" altLang="en-US" sz="2400" b="1">
              <a:solidFill>
                <a:schemeClr val="accent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8E1B1-8206-50DB-CA22-8C1305693748}"/>
              </a:ext>
            </a:extLst>
          </p:cNvPr>
          <p:cNvSpPr txBox="1"/>
          <p:nvPr/>
        </p:nvSpPr>
        <p:spPr>
          <a:xfrm flipH="1">
            <a:off x="463000" y="1107817"/>
            <a:ext cx="2136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Snake.h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멤버구조체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12FB5037-7A01-0BC2-A1A2-B667F949B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608159"/>
              </p:ext>
            </p:extLst>
          </p:nvPr>
        </p:nvGraphicFramePr>
        <p:xfrm>
          <a:off x="543210" y="1396932"/>
          <a:ext cx="4674412" cy="237228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22486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3351926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314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typedef struct {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int x;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int y;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} Position;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차원 공간의 위치를 표현하는 구조체 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‘x’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가로 위치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</a:t>
                      </a:r>
                    </a:p>
                    <a:p>
                      <a:pPr algn="l" fontAlgn="base"/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‘y’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세로 위치를 나타냄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typedef struct {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Position* body; 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int length;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char direction;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} Snake;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뱀을 표현하는 구조체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'body'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뱀의 위치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'length'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뱀의 길이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'direction'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은 뱀의 이동 방향을 나타냄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316959"/>
                  </a:ext>
                </a:extLst>
              </a:tr>
              <a:tr h="423014">
                <a:tc>
                  <a:txBody>
                    <a:bodyPr/>
                    <a:lstStyle/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typedef struct {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Position pos;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int isActive;</a:t>
                      </a:r>
                    </a:p>
                    <a:p>
                      <a:pPr algn="l" fontAlgn="base"/>
                      <a:r>
                        <a:rPr lang="en-US" sz="9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} Fruit;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과일을 표현하는 구조체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'pos'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과일의 위치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'isActive'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과일의 활성화 상태를 나타냄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5402727"/>
                  </a:ext>
                </a:extLst>
              </a:tr>
            </a:tbl>
          </a:graphicData>
        </a:graphic>
      </p:graphicFrame>
      <p:graphicFrame>
        <p:nvGraphicFramePr>
          <p:cNvPr id="3" name="표 7">
            <a:extLst>
              <a:ext uri="{FF2B5EF4-FFF2-40B4-BE49-F238E27FC236}">
                <a16:creationId xmlns:a16="http://schemas.microsoft.com/office/drawing/2014/main" id="{6E0C2E6B-F17B-6236-2E2D-AD11E8A21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276230"/>
              </p:ext>
            </p:extLst>
          </p:nvPr>
        </p:nvGraphicFramePr>
        <p:xfrm>
          <a:off x="543209" y="4146599"/>
          <a:ext cx="4674412" cy="242682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712820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2961592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2618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life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뱀의 생명력을 나타내는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isDie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뱀이 벽에 부딪혀 잠시 죽어있는지의 여부를 나타내는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316959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isPauseOn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게임이 일시정지 상태인지 나타내는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1983435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isPauseSelectisLeft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일시정지 메뉴에서 현재 선택된 항목이 왼쪽인지 나타내는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4301803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현재 게임 점수를 나타내는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793455"/>
                  </a:ext>
                </a:extLst>
              </a:tr>
              <a:tr h="35174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0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int snakeLengthSave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뱀의 길이를 저장하는 변수 </a:t>
                      </a:r>
                      <a:r>
                        <a:rPr lang="en-US" altLang="ko-KR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/ </a:t>
                      </a:r>
                      <a:r>
                        <a:rPr lang="ko-KR" altLang="en-US" sz="9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생명이 감소해도 길이 유지를 위한 변수</a:t>
                      </a:r>
                      <a:endParaRPr lang="en-US" altLang="ko-KR" sz="9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223555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98DD70B-091E-86D8-CFDA-250316D60F8D}"/>
              </a:ext>
            </a:extLst>
          </p:cNvPr>
          <p:cNvSpPr txBox="1"/>
          <p:nvPr/>
        </p:nvSpPr>
        <p:spPr>
          <a:xfrm flipH="1">
            <a:off x="430342" y="3852709"/>
            <a:ext cx="2136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Snake.c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멤버변수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6DB4DF5-E40E-F840-43F5-CD2E70681ADE}"/>
              </a:ext>
            </a:extLst>
          </p:cNvPr>
          <p:cNvCxnSpPr>
            <a:cxnSpLocks/>
          </p:cNvCxnSpPr>
          <p:nvPr/>
        </p:nvCxnSpPr>
        <p:spPr>
          <a:xfrm>
            <a:off x="5732106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F1859F-A0DA-26B9-0FB2-B74165486001}"/>
              </a:ext>
            </a:extLst>
          </p:cNvPr>
          <p:cNvSpPr txBox="1"/>
          <p:nvPr/>
        </p:nvSpPr>
        <p:spPr>
          <a:xfrm flipH="1">
            <a:off x="6053427" y="1129562"/>
            <a:ext cx="95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멤버함수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263895-022F-8CE3-DCEE-6E040059819B}"/>
              </a:ext>
            </a:extLst>
          </p:cNvPr>
          <p:cNvSpPr txBox="1"/>
          <p:nvPr/>
        </p:nvSpPr>
        <p:spPr>
          <a:xfrm>
            <a:off x="6095999" y="1359719"/>
            <a:ext cx="5632997" cy="2385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4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FruitRandomPos(Position* pos)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Position* pos: </a:t>
            </a: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과일의 위치를 나타내는 포인터</a:t>
            </a:r>
            <a:endParaRPr lang="en-US" altLang="ko-KR" sz="11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/>
            <a:endParaRPr lang="en-US" altLang="ko-KR" sz="11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과일의 위치를 랜덤하게 설정하는 역할</a:t>
            </a:r>
            <a:endParaRPr lang="en-US" altLang="ko-KR" sz="11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1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4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en-US" altLang="ko-KR" sz="1400">
                <a:solidFill>
                  <a:srgbClr val="203864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int startSnakeGame()</a:t>
            </a:r>
            <a:endParaRPr lang="en-US" altLang="ko-KR" sz="1400" b="0" i="0">
              <a:solidFill>
                <a:srgbClr val="203864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없음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1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반환값 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int </a:t>
            </a: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타입으로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게임이 정상적으로 종료되면 </a:t>
            </a:r>
            <a:r>
              <a:rPr lang="en-US" altLang="ko-KR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</a:t>
            </a:r>
            <a:r>
              <a:rPr lang="ko-KR" altLang="en-US" sz="11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을 반환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1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뱀 게임의 전체적인 흐름을 제어하는 함수</a:t>
            </a:r>
            <a:r>
              <a:rPr lang="en-US" altLang="ko-KR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게임의 시작부터 끝까지 </a:t>
            </a:r>
            <a:r>
              <a:rPr lang="en-US" altLang="ko-KR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	       </a:t>
            </a:r>
            <a:r>
              <a:rPr lang="ko-KR" altLang="en-US" sz="11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담당하며</a:t>
            </a:r>
            <a:r>
              <a:rPr lang="en-US" altLang="ko-KR" sz="11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1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입력제어</a:t>
            </a:r>
            <a:r>
              <a:rPr lang="en-US" altLang="ko-KR" sz="11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1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오버 등의 상황을 처리하는 역할</a:t>
            </a:r>
            <a:endParaRPr lang="en-US" altLang="ko-KR" sz="11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EFB95F4-3064-D545-A843-978B7E68D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75" y="4146599"/>
            <a:ext cx="1764471" cy="201920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6C9FD90-82EA-F64B-ABBD-7F23F66AA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926" y="4801154"/>
            <a:ext cx="4068549" cy="136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77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4" grpId="0"/>
      <p:bldP spid="16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15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ranking.h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/ </a:t>
            </a:r>
            <a:r>
              <a:rPr lang="en-US" altLang="ko-KR" sz="2400" b="1">
                <a:solidFill>
                  <a:schemeClr val="accent5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ranking.c </a:t>
            </a:r>
            <a:endParaRPr lang="ko-KR" altLang="en-US" sz="2400" b="1">
              <a:solidFill>
                <a:schemeClr val="accent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12FB5037-7A01-0BC2-A1A2-B667F949B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280667"/>
              </p:ext>
            </p:extLst>
          </p:nvPr>
        </p:nvGraphicFramePr>
        <p:xfrm>
          <a:off x="463000" y="1877986"/>
          <a:ext cx="4812560" cy="140935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733460">
                  <a:extLst>
                    <a:ext uri="{9D8B030D-6E8A-4147-A177-3AD203B41FA5}">
                      <a16:colId xmlns:a16="http://schemas.microsoft.com/office/drawing/2014/main" val="2428823390"/>
                    </a:ext>
                  </a:extLst>
                </a:gridCol>
                <a:gridCol w="3079100">
                  <a:extLst>
                    <a:ext uri="{9D8B030D-6E8A-4147-A177-3AD203B41FA5}">
                      <a16:colId xmlns:a16="http://schemas.microsoft.com/office/drawing/2014/main" val="3227878040"/>
                    </a:ext>
                  </a:extLst>
                </a:gridCol>
              </a:tblGrid>
              <a:tr h="3678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변수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75809"/>
                  </a:ext>
                </a:extLst>
              </a:tr>
              <a:tr h="10415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5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typedef struct Score {</a:t>
                      </a:r>
                    </a:p>
                    <a:p>
                      <a:pPr algn="l" fontAlgn="base"/>
                      <a:r>
                        <a:rPr lang="en-US" sz="105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   int score;</a:t>
                      </a:r>
                    </a:p>
                    <a:p>
                      <a:pPr algn="l" fontAlgn="base"/>
                      <a:r>
                        <a:rPr lang="en-US" sz="105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      char name[10];</a:t>
                      </a:r>
                    </a:p>
                    <a:p>
                      <a:pPr algn="l" fontAlgn="base"/>
                      <a:r>
                        <a:rPr lang="en-US" sz="1050" b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}Score;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점수를 기록하는 구조체 </a:t>
                      </a:r>
                      <a:r>
                        <a:rPr lang="en-US" altLang="ko-KR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‘score’ </a:t>
                      </a:r>
                      <a:r>
                        <a:rPr lang="ko-KR" altLang="en-US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는 점수</a:t>
                      </a:r>
                      <a:r>
                        <a:rPr lang="en-US" altLang="ko-KR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</a:t>
                      </a:r>
                    </a:p>
                    <a:p>
                      <a:pPr algn="l" fontAlgn="base"/>
                      <a:r>
                        <a:rPr lang="en-US" altLang="ko-KR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‘name’</a:t>
                      </a:r>
                      <a:r>
                        <a:rPr lang="ko-KR" altLang="en-US" sz="1200" b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은 플레이어의 이름을 기록</a:t>
                      </a:r>
                      <a:endParaRPr lang="en-US" altLang="ko-KR" sz="1200" b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80985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B90D754-A498-FA9B-87F9-0EBC60C82A3F}"/>
              </a:ext>
            </a:extLst>
          </p:cNvPr>
          <p:cNvSpPr txBox="1"/>
          <p:nvPr/>
        </p:nvSpPr>
        <p:spPr>
          <a:xfrm>
            <a:off x="6400477" y="1875018"/>
            <a:ext cx="61473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recordScore(const char* fileName, Score score)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onst char* fileName: </a:t>
            </a: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Score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기록할 파일의 이름을 </a:t>
            </a:r>
            <a:r>
              <a:rPr lang="ko-KR" altLang="en-US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나타내는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변수</a:t>
            </a:r>
            <a:endParaRPr lang="en-US" altLang="ko-KR" sz="1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Score score: Score</a:t>
            </a:r>
            <a:r>
              <a:rPr lang="ko-KR" altLang="en-US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기록하는 구조체</a:t>
            </a:r>
            <a:endParaRPr lang="en-US" altLang="ko-KR" sz="1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파일에 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Score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와 이름을 기록하는 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함수명</a:t>
            </a:r>
            <a:r>
              <a:rPr lang="en-US" altLang="ko-KR" sz="1100" b="0" i="0">
                <a:solidFill>
                  <a:srgbClr val="203864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void loadAndSortScores(const char* filename)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파라미터</a:t>
            </a: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Const char* filename: </a:t>
            </a:r>
            <a:r>
              <a:rPr lang="en-US" altLang="ko-KR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Score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불러올 파일의 이름을 </a:t>
            </a:r>
            <a:r>
              <a:rPr lang="ko-KR" altLang="en-US" sz="1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나타내는</a:t>
            </a:r>
            <a:r>
              <a:rPr lang="ko-KR" altLang="en-US" sz="10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변수</a:t>
            </a:r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/>
            <a:endParaRPr lang="en-US" altLang="ko-KR" sz="10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 설명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주어진 파일로부터 </a:t>
            </a:r>
            <a:r>
              <a:rPr lang="en-US" altLang="ko-KR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Score</a:t>
            </a:r>
            <a:r>
              <a:rPr lang="ko-KR" altLang="en-US" sz="1000" b="0" i="0">
                <a:solidFill>
                  <a:schemeClr val="accent2">
                    <a:lumMod val="75000"/>
                  </a:schemeClr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불러오고 내림차순으로 정렬한 뒤 출력하는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ko-KR" sz="10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    </a:t>
            </a:r>
            <a:r>
              <a:rPr lang="ko-KR" altLang="en-US" sz="10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역할</a:t>
            </a:r>
            <a:endParaRPr lang="en-US" altLang="ko-KR" sz="1000" b="0" i="0">
              <a:solidFill>
                <a:schemeClr val="accent2">
                  <a:lumMod val="75000"/>
                </a:schemeClr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0E509E-37D0-EBE7-6D40-779445C4480D}"/>
              </a:ext>
            </a:extLst>
          </p:cNvPr>
          <p:cNvSpPr txBox="1"/>
          <p:nvPr/>
        </p:nvSpPr>
        <p:spPr>
          <a:xfrm flipH="1">
            <a:off x="463000" y="1585903"/>
            <a:ext cx="2136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ranking.h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멤버구조체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5AD0B7A-360A-8793-DF5A-D977BBB729CA}"/>
              </a:ext>
            </a:extLst>
          </p:cNvPr>
          <p:cNvCxnSpPr>
            <a:cxnSpLocks/>
          </p:cNvCxnSpPr>
          <p:nvPr/>
        </p:nvCxnSpPr>
        <p:spPr>
          <a:xfrm>
            <a:off x="5732106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F70DF55-2323-937C-CC8A-806B7709D441}"/>
              </a:ext>
            </a:extLst>
          </p:cNvPr>
          <p:cNvSpPr txBox="1"/>
          <p:nvPr/>
        </p:nvSpPr>
        <p:spPr>
          <a:xfrm flipH="1">
            <a:off x="6053427" y="1585903"/>
            <a:ext cx="95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멤버함수</a:t>
            </a:r>
            <a:endParaRPr lang="en-US" altLang="ko-KR" sz="11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0B54BC0-49D4-7BAC-A919-40677AD8B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95" y="4059616"/>
            <a:ext cx="3559743" cy="15399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DA41A43-5DC0-C840-6E6E-F68918B6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999" y="4539279"/>
            <a:ext cx="4819203" cy="58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8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4" grpId="0"/>
      <p:bldP spid="4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F4FDF4-859D-F0DC-3644-25E628126ECD}"/>
              </a:ext>
            </a:extLst>
          </p:cNvPr>
          <p:cNvCxnSpPr>
            <a:cxnSpLocks/>
          </p:cNvCxnSpPr>
          <p:nvPr/>
        </p:nvCxnSpPr>
        <p:spPr>
          <a:xfrm>
            <a:off x="6054470" y="2516863"/>
            <a:ext cx="771845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F870A73-9FB5-B072-5EAD-C8BA6CA01420}"/>
              </a:ext>
            </a:extLst>
          </p:cNvPr>
          <p:cNvSpPr txBox="1"/>
          <p:nvPr/>
        </p:nvSpPr>
        <p:spPr>
          <a:xfrm>
            <a:off x="4613063" y="1083307"/>
            <a:ext cx="296587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</a:t>
            </a:r>
            <a:endParaRPr lang="ko-KR" altLang="en-US" sz="166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5D3BE482-38B4-D5D5-5FA6-125545EBBE85}"/>
              </a:ext>
            </a:extLst>
          </p:cNvPr>
          <p:cNvGrpSpPr/>
          <p:nvPr/>
        </p:nvGrpSpPr>
        <p:grpSpPr>
          <a:xfrm>
            <a:off x="2784707" y="3548890"/>
            <a:ext cx="6622586" cy="648926"/>
            <a:chOff x="4366950" y="7381413"/>
            <a:chExt cx="9551815" cy="93595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D8B94E16-8B24-FDBE-0F4D-7AA54C1F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28E58FE-9696-1D70-2880-428C208AD95C}"/>
              </a:ext>
            </a:extLst>
          </p:cNvPr>
          <p:cNvSpPr txBox="1"/>
          <p:nvPr/>
        </p:nvSpPr>
        <p:spPr>
          <a:xfrm>
            <a:off x="5165590" y="3585104"/>
            <a:ext cx="18501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랜더링 결과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CA363-6530-ECF0-925B-A9B18B75C17C}"/>
              </a:ext>
            </a:extLst>
          </p:cNvPr>
          <p:cNvSpPr txBox="1"/>
          <p:nvPr/>
        </p:nvSpPr>
        <p:spPr>
          <a:xfrm>
            <a:off x="4683613" y="4463242"/>
            <a:ext cx="26324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Delta 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시간 기준 동작 확인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52DC806-1128-C024-3B28-8F0AD9613768}"/>
              </a:ext>
            </a:extLst>
          </p:cNvPr>
          <p:cNvCxnSpPr>
            <a:cxnSpLocks/>
          </p:cNvCxnSpPr>
          <p:nvPr/>
        </p:nvCxnSpPr>
        <p:spPr>
          <a:xfrm>
            <a:off x="3981451" y="2512219"/>
            <a:ext cx="161448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B51084C2-9D17-D2FF-64CE-9BB677952BE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25341" y="1256109"/>
            <a:ext cx="1569244" cy="942975"/>
          </a:xfrm>
          <a:prstGeom prst="bentConnector3">
            <a:avLst>
              <a:gd name="adj1" fmla="val 100379"/>
            </a:avLst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DB0FC40-E661-CBC6-6276-C311A34E580C}"/>
              </a:ext>
            </a:extLst>
          </p:cNvPr>
          <p:cNvCxnSpPr>
            <a:cxnSpLocks/>
          </p:cNvCxnSpPr>
          <p:nvPr/>
        </p:nvCxnSpPr>
        <p:spPr>
          <a:xfrm>
            <a:off x="7248017" y="2510710"/>
            <a:ext cx="244371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3C2CE87-ED7F-B8CE-E56D-14EDD1304BC5}"/>
              </a:ext>
            </a:extLst>
          </p:cNvPr>
          <p:cNvSpPr txBox="1"/>
          <p:nvPr/>
        </p:nvSpPr>
        <p:spPr>
          <a:xfrm>
            <a:off x="4897614" y="4776826"/>
            <a:ext cx="2204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</p:spTree>
    <p:extLst>
      <p:ext uri="{BB962C8B-B14F-4D97-AF65-F5344CB8AC3E}">
        <p14:creationId xmlns:p14="http://schemas.microsoft.com/office/powerpoint/2010/main" val="78112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"/>
    </mc:Choice>
    <mc:Fallback xmlns="">
      <p:transition spd="slow" advTm="337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렌더링 결과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Delta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시간 기준 동작 확인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17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Delta </a:t>
            </a: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시간 기준 동작 확인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5AD0B7A-360A-8793-DF5A-D977BBB729CA}"/>
              </a:ext>
            </a:extLst>
          </p:cNvPr>
          <p:cNvCxnSpPr>
            <a:cxnSpLocks/>
          </p:cNvCxnSpPr>
          <p:nvPr/>
        </p:nvCxnSpPr>
        <p:spPr>
          <a:xfrm>
            <a:off x="6235958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A72761A-0D61-383D-947F-9EBDDEB507FA}"/>
              </a:ext>
            </a:extLst>
          </p:cNvPr>
          <p:cNvSpPr txBox="1"/>
          <p:nvPr/>
        </p:nvSpPr>
        <p:spPr>
          <a:xfrm>
            <a:off x="394874" y="4319572"/>
            <a:ext cx="5701121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>
                <a:solidFill>
                  <a:schemeClr val="accent4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GetTickCount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와</a:t>
            </a:r>
            <a:r>
              <a:rPr lang="ko-KR" altLang="en-US" sz="1200">
                <a:solidFill>
                  <a:schemeClr val="accent4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델타타임은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루프의 실행 시간을 측정하는데 사용되며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이를 통해 프레임 레이트를 계산함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그리고 </a:t>
            </a:r>
            <a:r>
              <a:rPr lang="en-US" altLang="ko-KR" sz="1200">
                <a:solidFill>
                  <a:schemeClr val="accent4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Sleep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함수를 사용하여 프레임 레이트를 제한하거나 조절함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1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“</a:t>
            </a:r>
            <a:r>
              <a:rPr lang="ko-KR" altLang="en-US" sz="1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프레임 레이트를 계산하고</a:t>
            </a:r>
            <a:r>
              <a:rPr lang="en-US" altLang="ko-KR" sz="1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Sleep </a:t>
            </a:r>
            <a:r>
              <a:rPr lang="ko-KR" altLang="en-US" sz="1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함수를 통해 프레임 레이트를 제한</a:t>
            </a:r>
            <a:r>
              <a:rPr lang="en-US" altLang="ko-KR" sz="1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”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하여 게임의 속도를 유지함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AE194BB-3038-9EB2-22E6-610654436510}"/>
              </a:ext>
            </a:extLst>
          </p:cNvPr>
          <p:cNvGrpSpPr/>
          <p:nvPr/>
        </p:nvGrpSpPr>
        <p:grpSpPr>
          <a:xfrm>
            <a:off x="491182" y="1772581"/>
            <a:ext cx="4525007" cy="2206419"/>
            <a:chOff x="780431" y="1772581"/>
            <a:chExt cx="4525007" cy="220641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54EFF66-4073-12AF-F0C3-B58AD004A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0431" y="1772581"/>
              <a:ext cx="4525006" cy="704948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3B69B1FB-AAD1-E6A0-8521-5C4BA7919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432" y="2464388"/>
              <a:ext cx="4525006" cy="964612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26890CFB-6266-37FB-776A-82AA3129D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5872" y="3435999"/>
              <a:ext cx="4519566" cy="543001"/>
            </a:xfrm>
            <a:prstGeom prst="rect">
              <a:avLst/>
            </a:prstGeom>
          </p:spPr>
        </p:pic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C42A209C-E7A1-0F84-8678-9D5E9AB5E92D}"/>
              </a:ext>
            </a:extLst>
          </p:cNvPr>
          <p:cNvGrpSpPr/>
          <p:nvPr/>
        </p:nvGrpSpPr>
        <p:grpSpPr>
          <a:xfrm>
            <a:off x="6444023" y="2611839"/>
            <a:ext cx="5401649" cy="1421226"/>
            <a:chOff x="6444023" y="2611839"/>
            <a:chExt cx="5401649" cy="142122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E2ACC1C-5DA2-E80A-4D81-FCB6EEB4FCF4}"/>
                </a:ext>
              </a:extLst>
            </p:cNvPr>
            <p:cNvSpPr txBox="1"/>
            <p:nvPr/>
          </p:nvSpPr>
          <p:spPr>
            <a:xfrm flipH="1">
              <a:off x="6726385" y="3725288"/>
              <a:ext cx="4873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Delta </a:t>
              </a:r>
              <a:r>
                <a:rPr lang="ko-KR" altLang="en-US" sz="1400" b="1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시간 기준 프레임 확인</a:t>
              </a: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D795AC7-F522-A29B-1DAA-ED240F9555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1780" r="45195" b="-1"/>
            <a:stretch/>
          </p:blipFill>
          <p:spPr>
            <a:xfrm>
              <a:off x="6444023" y="2611839"/>
              <a:ext cx="5401649" cy="84366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65464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렌더링 결과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18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5AD0B7A-360A-8793-DF5A-D977BBB729CA}"/>
              </a:ext>
            </a:extLst>
          </p:cNvPr>
          <p:cNvCxnSpPr>
            <a:cxnSpLocks/>
          </p:cNvCxnSpPr>
          <p:nvPr/>
        </p:nvCxnSpPr>
        <p:spPr>
          <a:xfrm>
            <a:off x="6235958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A72761A-0D61-383D-947F-9EBDDEB507FA}"/>
              </a:ext>
            </a:extLst>
          </p:cNvPr>
          <p:cNvSpPr txBox="1"/>
          <p:nvPr/>
        </p:nvSpPr>
        <p:spPr>
          <a:xfrm>
            <a:off x="593977" y="1455739"/>
            <a:ext cx="46509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사용자의 입력을 받아 뱀의 이동 방향을 변경하며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이를 통해 뱀의 움직임을 제어함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7" name="그림 6" descr="스크린샷, 직사각형이(가) 표시된 사진">
            <a:extLst>
              <a:ext uri="{FF2B5EF4-FFF2-40B4-BE49-F238E27FC236}">
                <a16:creationId xmlns:a16="http://schemas.microsoft.com/office/drawing/2014/main" id="{2879F77A-ADFF-E394-4837-8B07F350C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9" t="16421" r="43609" b="33866"/>
          <a:stretch/>
        </p:blipFill>
        <p:spPr>
          <a:xfrm>
            <a:off x="653641" y="2038728"/>
            <a:ext cx="5302399" cy="19373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C5F8A5-68F8-BDD9-63A0-1CE4DE479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46" y="4126287"/>
            <a:ext cx="5353797" cy="20862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8957CF-DD5F-C09E-9BCF-8834C2E06950}"/>
              </a:ext>
            </a:extLst>
          </p:cNvPr>
          <p:cNvSpPr txBox="1"/>
          <p:nvPr/>
        </p:nvSpPr>
        <p:spPr>
          <a:xfrm>
            <a:off x="6410314" y="1455739"/>
            <a:ext cx="48101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뱀이 과일을 먹었을때의 처리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뱀이 자신의 몸이나 벽에 닿았을때의 처리 즉 충돌처리를 제어함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9F7B6CE-778F-B842-13DA-9AED34E78DB4}"/>
              </a:ext>
            </a:extLst>
          </p:cNvPr>
          <p:cNvGrpSpPr/>
          <p:nvPr/>
        </p:nvGrpSpPr>
        <p:grpSpPr>
          <a:xfrm>
            <a:off x="6410314" y="2038728"/>
            <a:ext cx="5288349" cy="1951349"/>
            <a:chOff x="7560295" y="1762812"/>
            <a:chExt cx="2586998" cy="1951349"/>
          </a:xfrm>
        </p:grpSpPr>
        <p:pic>
          <p:nvPicPr>
            <p:cNvPr id="14" name="그림 13" descr="스크린샷, 우주이(가) 표시된 사진&#10;&#10;자동 생성된 설명">
              <a:extLst>
                <a:ext uri="{FF2B5EF4-FFF2-40B4-BE49-F238E27FC236}">
                  <a16:creationId xmlns:a16="http://schemas.microsoft.com/office/drawing/2014/main" id="{53709814-945E-772E-9ABA-00D6871C7B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59" t="1879" r="27801" b="50054"/>
            <a:stretch/>
          </p:blipFill>
          <p:spPr>
            <a:xfrm>
              <a:off x="7560295" y="1762812"/>
              <a:ext cx="2586998" cy="1951349"/>
            </a:xfrm>
            <a:prstGeom prst="rect">
              <a:avLst/>
            </a:prstGeom>
          </p:spPr>
        </p:pic>
        <p:pic>
          <p:nvPicPr>
            <p:cNvPr id="16" name="그림 15" descr="스크린샷, 우주이(가) 표시된 사진&#10;&#10;자동 생성된 설명">
              <a:extLst>
                <a:ext uri="{FF2B5EF4-FFF2-40B4-BE49-F238E27FC236}">
                  <a16:creationId xmlns:a16="http://schemas.microsoft.com/office/drawing/2014/main" id="{2DB36B8F-3DF6-0316-D8DF-934F4C0DB0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95001" r="84922" b="-36"/>
            <a:stretch/>
          </p:blipFill>
          <p:spPr>
            <a:xfrm>
              <a:off x="7560295" y="3505105"/>
              <a:ext cx="972268" cy="209056"/>
            </a:xfrm>
            <a:prstGeom prst="rect">
              <a:avLst/>
            </a:prstGeom>
          </p:spPr>
        </p:pic>
      </p:grpSp>
      <p:pic>
        <p:nvPicPr>
          <p:cNvPr id="20" name="그림 19" descr="스크린샷이(가) 표시된 사진&#10;&#10;자동 생성된 설명">
            <a:extLst>
              <a:ext uri="{FF2B5EF4-FFF2-40B4-BE49-F238E27FC236}">
                <a16:creationId xmlns:a16="http://schemas.microsoft.com/office/drawing/2014/main" id="{BBADD1C0-3CC1-B635-7276-6738BD987EF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t="11379" r="17790" b="45582"/>
          <a:stretch/>
        </p:blipFill>
        <p:spPr>
          <a:xfrm>
            <a:off x="6410313" y="4126287"/>
            <a:ext cx="5288343" cy="195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3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1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렌더링 결과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19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5AD0B7A-360A-8793-DF5A-D977BBB729CA}"/>
              </a:ext>
            </a:extLst>
          </p:cNvPr>
          <p:cNvCxnSpPr>
            <a:cxnSpLocks/>
          </p:cNvCxnSpPr>
          <p:nvPr/>
        </p:nvCxnSpPr>
        <p:spPr>
          <a:xfrm>
            <a:off x="6235958" y="1474237"/>
            <a:ext cx="0" cy="472129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A72761A-0D61-383D-947F-9EBDDEB507FA}"/>
              </a:ext>
            </a:extLst>
          </p:cNvPr>
          <p:cNvSpPr txBox="1"/>
          <p:nvPr/>
        </p:nvSpPr>
        <p:spPr>
          <a:xfrm>
            <a:off x="593977" y="1455739"/>
            <a:ext cx="46509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사용자의 입력을 받아 뱀의 이동 방향을 변경하며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이를 통해 뱀의 움직임을 제어함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7" name="그림 6" descr="스크린샷, 직사각형이(가) 표시된 사진">
            <a:extLst>
              <a:ext uri="{FF2B5EF4-FFF2-40B4-BE49-F238E27FC236}">
                <a16:creationId xmlns:a16="http://schemas.microsoft.com/office/drawing/2014/main" id="{2879F77A-ADFF-E394-4837-8B07F350C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9" t="16421" r="43609" b="33866"/>
          <a:stretch/>
        </p:blipFill>
        <p:spPr>
          <a:xfrm>
            <a:off x="653641" y="2038728"/>
            <a:ext cx="5302399" cy="19373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C5F8A5-68F8-BDD9-63A0-1CE4DE479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46" y="4126287"/>
            <a:ext cx="5353797" cy="20862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6554B86-9E8C-B89B-90A8-3DA742DCCBAF}"/>
              </a:ext>
            </a:extLst>
          </p:cNvPr>
          <p:cNvSpPr/>
          <p:nvPr/>
        </p:nvSpPr>
        <p:spPr>
          <a:xfrm>
            <a:off x="602246" y="2038728"/>
            <a:ext cx="5353792" cy="1951347"/>
          </a:xfrm>
          <a:prstGeom prst="rect">
            <a:avLst/>
          </a:prstGeom>
          <a:solidFill>
            <a:schemeClr val="tx1"/>
          </a:solidFill>
          <a:ln w="38100">
            <a:solidFill>
              <a:srgbClr val="0B0B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69E26EF-9E91-9805-EAC1-9C3518D5DE6B}"/>
              </a:ext>
            </a:extLst>
          </p:cNvPr>
          <p:cNvSpPr/>
          <p:nvPr/>
        </p:nvSpPr>
        <p:spPr>
          <a:xfrm>
            <a:off x="602246" y="4140325"/>
            <a:ext cx="5353792" cy="2055202"/>
          </a:xfrm>
          <a:prstGeom prst="rect">
            <a:avLst/>
          </a:prstGeom>
          <a:solidFill>
            <a:schemeClr val="tx1"/>
          </a:solidFill>
          <a:ln w="38100">
            <a:solidFill>
              <a:srgbClr val="0B0B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BF13B5-F5C8-3A34-B4C3-09878F7735FA}"/>
              </a:ext>
            </a:extLst>
          </p:cNvPr>
          <p:cNvSpPr/>
          <p:nvPr/>
        </p:nvSpPr>
        <p:spPr>
          <a:xfrm>
            <a:off x="-108826" y="-96970"/>
            <a:ext cx="12300825" cy="6954970"/>
          </a:xfrm>
          <a:prstGeom prst="rect">
            <a:avLst/>
          </a:prstGeom>
          <a:solidFill>
            <a:srgbClr val="000000">
              <a:alpha val="90000"/>
            </a:srgbClr>
          </a:solidFill>
          <a:ln w="38100">
            <a:solidFill>
              <a:srgbClr val="0B0B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8957CF-DD5F-C09E-9BCF-8834C2E06950}"/>
              </a:ext>
            </a:extLst>
          </p:cNvPr>
          <p:cNvSpPr txBox="1"/>
          <p:nvPr/>
        </p:nvSpPr>
        <p:spPr>
          <a:xfrm>
            <a:off x="6410314" y="1455739"/>
            <a:ext cx="48101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뱀이 과일을 먹었을때의 처리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뱀이 자신의 몸이나 벽에 닿았을때의 처리 즉 충돌처리를 제어함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9F7B6CE-778F-B842-13DA-9AED34E78DB4}"/>
              </a:ext>
            </a:extLst>
          </p:cNvPr>
          <p:cNvGrpSpPr/>
          <p:nvPr/>
        </p:nvGrpSpPr>
        <p:grpSpPr>
          <a:xfrm>
            <a:off x="6410314" y="2038728"/>
            <a:ext cx="5288349" cy="1951349"/>
            <a:chOff x="7560295" y="1762812"/>
            <a:chExt cx="2586998" cy="1951349"/>
          </a:xfrm>
        </p:grpSpPr>
        <p:pic>
          <p:nvPicPr>
            <p:cNvPr id="14" name="그림 13" descr="스크린샷, 우주이(가) 표시된 사진&#10;&#10;자동 생성된 설명">
              <a:extLst>
                <a:ext uri="{FF2B5EF4-FFF2-40B4-BE49-F238E27FC236}">
                  <a16:creationId xmlns:a16="http://schemas.microsoft.com/office/drawing/2014/main" id="{53709814-945E-772E-9ABA-00D6871C7B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59" t="1879" r="27801" b="50054"/>
            <a:stretch/>
          </p:blipFill>
          <p:spPr>
            <a:xfrm>
              <a:off x="7560295" y="1762812"/>
              <a:ext cx="2586998" cy="1951349"/>
            </a:xfrm>
            <a:prstGeom prst="rect">
              <a:avLst/>
            </a:prstGeom>
          </p:spPr>
        </p:pic>
        <p:pic>
          <p:nvPicPr>
            <p:cNvPr id="16" name="그림 15" descr="스크린샷, 우주이(가) 표시된 사진&#10;&#10;자동 생성된 설명">
              <a:extLst>
                <a:ext uri="{FF2B5EF4-FFF2-40B4-BE49-F238E27FC236}">
                  <a16:creationId xmlns:a16="http://schemas.microsoft.com/office/drawing/2014/main" id="{2DB36B8F-3DF6-0316-D8DF-934F4C0DB0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95001" r="84922" b="-36"/>
            <a:stretch/>
          </p:blipFill>
          <p:spPr>
            <a:xfrm>
              <a:off x="7560295" y="3505105"/>
              <a:ext cx="972268" cy="209056"/>
            </a:xfrm>
            <a:prstGeom prst="rect">
              <a:avLst/>
            </a:prstGeom>
          </p:spPr>
        </p:pic>
      </p:grpSp>
      <p:pic>
        <p:nvPicPr>
          <p:cNvPr id="20" name="그림 19" descr="스크린샷이(가) 표시된 사진&#10;&#10;자동 생성된 설명">
            <a:extLst>
              <a:ext uri="{FF2B5EF4-FFF2-40B4-BE49-F238E27FC236}">
                <a16:creationId xmlns:a16="http://schemas.microsoft.com/office/drawing/2014/main" id="{BBADD1C0-3CC1-B635-7276-6738BD987EF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" t="11379" r="17790" b="45582"/>
          <a:stretch/>
        </p:blipFill>
        <p:spPr>
          <a:xfrm>
            <a:off x="6410313" y="4126287"/>
            <a:ext cx="5288343" cy="1951348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D11A214D-F182-7274-95B1-5F3C102404BC}"/>
              </a:ext>
            </a:extLst>
          </p:cNvPr>
          <p:cNvGrpSpPr/>
          <p:nvPr/>
        </p:nvGrpSpPr>
        <p:grpSpPr>
          <a:xfrm>
            <a:off x="207620" y="1131263"/>
            <a:ext cx="6028333" cy="3616447"/>
            <a:chOff x="167472" y="2240682"/>
            <a:chExt cx="6143046" cy="3575550"/>
          </a:xfrm>
          <a:effectLst/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0106108-6CC4-21F9-46E4-7A3FE5384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3805" y="3741164"/>
              <a:ext cx="6068482" cy="895159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solidFill>
                <a:schemeClr val="bg2"/>
              </a:solidFill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915A394-A490-EE94-39B6-FF1BA57482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7472" y="5052267"/>
              <a:ext cx="6068484" cy="76396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solidFill>
                <a:schemeClr val="bg2"/>
              </a:solidFill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27D9125-8080-5D30-7238-C661806C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2033" y="2240682"/>
              <a:ext cx="6068485" cy="97599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solidFill>
                <a:schemeClr val="bg2"/>
              </a:solidFill>
            </a:ln>
            <a:effectLst>
              <a:reflection blurRad="12700" stA="38000" endPos="28000" dist="5000" dir="5400000" sy="-100000" algn="bl" rotWithShape="0"/>
            </a:effectLst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DD285F18-2B1E-DCFD-AA2E-DB9BFA7060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618" y="5101961"/>
            <a:ext cx="2753109" cy="8573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/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1AC1304-2D34-8320-77B1-9AB40D1DBA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05096" y="5060923"/>
            <a:ext cx="2057687" cy="8573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7471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3DA46E3-ADA9-C3A3-7C86-582FF14631B4}"/>
              </a:ext>
            </a:extLst>
          </p:cNvPr>
          <p:cNvCxnSpPr/>
          <p:nvPr/>
        </p:nvCxnSpPr>
        <p:spPr>
          <a:xfrm>
            <a:off x="144379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5C82C18-D6EF-3ACD-DD98-8B17F6C673AA}"/>
              </a:ext>
            </a:extLst>
          </p:cNvPr>
          <p:cNvSpPr txBox="1"/>
          <p:nvPr/>
        </p:nvSpPr>
        <p:spPr>
          <a:xfrm>
            <a:off x="315311" y="0"/>
            <a:ext cx="22365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dirty="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목차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9E4F78B-E2D8-39B0-AB34-5C4025DC79F3}"/>
              </a:ext>
            </a:extLst>
          </p:cNvPr>
          <p:cNvSpPr txBox="1"/>
          <p:nvPr/>
        </p:nvSpPr>
        <p:spPr>
          <a:xfrm>
            <a:off x="4157590" y="3891083"/>
            <a:ext cx="6014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</a:t>
            </a:r>
            <a:endParaRPr lang="ko-KR" altLang="en-US" sz="24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031C89-8CC0-DBC8-CEB8-18A4FEFA1DC8}"/>
              </a:ext>
            </a:extLst>
          </p:cNvPr>
          <p:cNvSpPr txBox="1"/>
          <p:nvPr/>
        </p:nvSpPr>
        <p:spPr>
          <a:xfrm>
            <a:off x="4886350" y="3829527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모듈별 설명</a:t>
            </a:r>
            <a:endParaRPr lang="ko-KR" altLang="en-US" sz="3200" spc="-300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D8C0DF-DC83-A4AE-E07F-16C296AE02A1}"/>
              </a:ext>
            </a:extLst>
          </p:cNvPr>
          <p:cNvSpPr txBox="1"/>
          <p:nvPr/>
        </p:nvSpPr>
        <p:spPr>
          <a:xfrm>
            <a:off x="4157589" y="4967300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</a:t>
            </a:r>
            <a:endParaRPr lang="ko-KR" altLang="en-US" sz="2400" b="1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B30938-2FF4-8858-D38E-B6E1C792AE80}"/>
              </a:ext>
            </a:extLst>
          </p:cNvPr>
          <p:cNvSpPr txBox="1"/>
          <p:nvPr/>
        </p:nvSpPr>
        <p:spPr>
          <a:xfrm>
            <a:off x="4886350" y="4905744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렌더링 결과</a:t>
            </a:r>
            <a:endParaRPr lang="ko-KR" altLang="en-US" sz="3200" spc="-3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A2E64B7-EB7A-1ABA-0776-2B36DE527CC8}"/>
              </a:ext>
            </a:extLst>
          </p:cNvPr>
          <p:cNvSpPr txBox="1"/>
          <p:nvPr/>
        </p:nvSpPr>
        <p:spPr>
          <a:xfrm>
            <a:off x="315311" y="1123303"/>
            <a:ext cx="31486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Contents</a:t>
            </a:r>
            <a:endParaRPr lang="ko-KR" altLang="en-US" sz="48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94642125-9F14-9888-912E-D2DECF22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8D1F3-8EA0-F98C-37BF-5D148831617D}"/>
              </a:ext>
            </a:extLst>
          </p:cNvPr>
          <p:cNvSpPr txBox="1"/>
          <p:nvPr/>
        </p:nvSpPr>
        <p:spPr>
          <a:xfrm>
            <a:off x="4963293" y="4347775"/>
            <a:ext cx="24929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모둘별 멤버변수 및 멤버함수 설명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B7804B1-68A2-75C1-BB85-6FCD22BEBA24}"/>
              </a:ext>
            </a:extLst>
          </p:cNvPr>
          <p:cNvGrpSpPr/>
          <p:nvPr/>
        </p:nvGrpSpPr>
        <p:grpSpPr>
          <a:xfrm>
            <a:off x="4157589" y="1247779"/>
            <a:ext cx="2857106" cy="961752"/>
            <a:chOff x="1856247" y="2300647"/>
            <a:chExt cx="2857106" cy="9617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9341488-ED1F-BEEA-A5CB-C8AF4612B9D3}"/>
                </a:ext>
              </a:extLst>
            </p:cNvPr>
            <p:cNvSpPr txBox="1"/>
            <p:nvPr/>
          </p:nvSpPr>
          <p:spPr>
            <a:xfrm>
              <a:off x="1856247" y="2362203"/>
              <a:ext cx="5597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>
                  <a:solidFill>
                    <a:schemeClr val="accent6">
                      <a:lumMod val="5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01</a:t>
              </a:r>
              <a:endParaRPr lang="ko-KR" altLang="en-US" sz="2400" b="1" dirty="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584B23E-E679-BDA5-EC04-EE83F7BBFA95}"/>
                </a:ext>
              </a:extLst>
            </p:cNvPr>
            <p:cNvSpPr txBox="1"/>
            <p:nvPr/>
          </p:nvSpPr>
          <p:spPr>
            <a:xfrm>
              <a:off x="2585010" y="2300647"/>
              <a:ext cx="92845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>
                  <a:solidFill>
                    <a:schemeClr val="accent6">
                      <a:lumMod val="5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개요</a:t>
              </a:r>
              <a:endParaRPr lang="ko-KR" altLang="en-US" sz="3200" spc="-300" dirty="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BECF4ED-8E13-4082-4574-A0D464DE97E9}"/>
                </a:ext>
              </a:extLst>
            </p:cNvPr>
            <p:cNvSpPr txBox="1"/>
            <p:nvPr/>
          </p:nvSpPr>
          <p:spPr>
            <a:xfrm>
              <a:off x="2643556" y="2801271"/>
              <a:ext cx="20697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게임요약 및 게임 시연 영상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32F16B-8FD9-175B-F268-44E034801755}"/>
                </a:ext>
              </a:extLst>
            </p:cNvPr>
            <p:cNvSpPr txBox="1"/>
            <p:nvPr/>
          </p:nvSpPr>
          <p:spPr>
            <a:xfrm>
              <a:off x="2643556" y="3000789"/>
              <a:ext cx="18886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 엔진 설계의 주요점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5E68F0D-FAE7-0AA3-FEEE-9AEFAE2EA855}"/>
              </a:ext>
            </a:extLst>
          </p:cNvPr>
          <p:cNvGrpSpPr/>
          <p:nvPr/>
        </p:nvGrpSpPr>
        <p:grpSpPr>
          <a:xfrm>
            <a:off x="4157590" y="2474825"/>
            <a:ext cx="3375638" cy="980874"/>
            <a:chOff x="1856248" y="3376863"/>
            <a:chExt cx="3375638" cy="98087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3534D2C-B8AC-DE1B-C0A0-11DA430EE72E}"/>
                </a:ext>
              </a:extLst>
            </p:cNvPr>
            <p:cNvGrpSpPr/>
            <p:nvPr/>
          </p:nvGrpSpPr>
          <p:grpSpPr>
            <a:xfrm>
              <a:off x="1856248" y="3376863"/>
              <a:ext cx="3375638" cy="781356"/>
              <a:chOff x="1856248" y="3376863"/>
              <a:chExt cx="3375638" cy="781356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85D547D-4B09-1FDE-C2E7-8FAEFE492A35}"/>
                  </a:ext>
                </a:extLst>
              </p:cNvPr>
              <p:cNvSpPr txBox="1"/>
              <p:nvPr/>
            </p:nvSpPr>
            <p:spPr>
              <a:xfrm>
                <a:off x="1856248" y="3438420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b="1">
                    <a:solidFill>
                      <a:schemeClr val="accent6">
                        <a:lumMod val="75000"/>
                      </a:schemeClr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02</a:t>
                </a:r>
                <a:endParaRPr lang="ko-KR" altLang="en-US" sz="2400" b="1" dirty="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37C60D4-13F6-5CE2-C4CB-5FE81F722F5E}"/>
                  </a:ext>
                </a:extLst>
              </p:cNvPr>
              <p:cNvSpPr txBox="1"/>
              <p:nvPr/>
            </p:nvSpPr>
            <p:spPr>
              <a:xfrm>
                <a:off x="2585008" y="3376863"/>
                <a:ext cx="264687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spc="-300">
                    <a:solidFill>
                      <a:schemeClr val="accent6">
                        <a:lumMod val="75000"/>
                      </a:schemeClr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모듈 및 구조도</a:t>
                </a:r>
                <a:endParaRPr lang="ko-KR" altLang="en-US" sz="3200" spc="-300" dirty="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3D42BC2-BBD2-0110-BD92-97E25451D868}"/>
                  </a:ext>
                </a:extLst>
              </p:cNvPr>
              <p:cNvSpPr txBox="1"/>
              <p:nvPr/>
            </p:nvSpPr>
            <p:spPr>
              <a:xfrm>
                <a:off x="2643556" y="3896609"/>
                <a:ext cx="7809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ko-KR" altLang="en-US" sz="1100">
                    <a:solidFill>
                      <a:schemeClr val="accent6">
                        <a:lumMod val="75000"/>
                      </a:schemeClr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구조화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87FF546-C896-C3A2-49C5-0A2BC9106B43}"/>
                </a:ext>
              </a:extLst>
            </p:cNvPr>
            <p:cNvSpPr txBox="1"/>
            <p:nvPr/>
          </p:nvSpPr>
          <p:spPr>
            <a:xfrm>
              <a:off x="2643556" y="4096127"/>
              <a:ext cx="180369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모듈화</a:t>
              </a:r>
              <a:r>
                <a:rPr lang="en-US" altLang="ko-KR" sz="11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_</a:t>
              </a:r>
              <a:r>
                <a:rPr lang="ko-KR" altLang="en-US" sz="11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헤더파일 기준</a:t>
              </a:r>
            </a:p>
          </p:txBody>
        </p:sp>
      </p:grpSp>
      <p:grpSp>
        <p:nvGrpSpPr>
          <p:cNvPr id="3" name="그룹 1002">
            <a:extLst>
              <a:ext uri="{FF2B5EF4-FFF2-40B4-BE49-F238E27FC236}">
                <a16:creationId xmlns:a16="http://schemas.microsoft.com/office/drawing/2014/main" id="{E5E57542-1BC6-DFB9-2330-2F883D8A84ED}"/>
              </a:ext>
            </a:extLst>
          </p:cNvPr>
          <p:cNvGrpSpPr/>
          <p:nvPr/>
        </p:nvGrpSpPr>
        <p:grpSpPr>
          <a:xfrm>
            <a:off x="10821490" y="1029033"/>
            <a:ext cx="1191962" cy="424843"/>
            <a:chOff x="13059175" y="2044694"/>
            <a:chExt cx="1191962" cy="424843"/>
          </a:xfrm>
        </p:grpSpPr>
        <p:pic>
          <p:nvPicPr>
            <p:cNvPr id="4" name="Object 5">
              <a:extLst>
                <a:ext uri="{FF2B5EF4-FFF2-40B4-BE49-F238E27FC236}">
                  <a16:creationId xmlns:a16="http://schemas.microsoft.com/office/drawing/2014/main" id="{519B0B47-C3C7-A706-D54B-749C2233F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059175" y="2044694"/>
              <a:ext cx="1191962" cy="424843"/>
            </a:xfrm>
            <a:prstGeom prst="rect">
              <a:avLst/>
            </a:prstGeom>
          </p:spPr>
        </p:pic>
      </p:grpSp>
      <p:grpSp>
        <p:nvGrpSpPr>
          <p:cNvPr id="5" name="그룹 1003">
            <a:extLst>
              <a:ext uri="{FF2B5EF4-FFF2-40B4-BE49-F238E27FC236}">
                <a16:creationId xmlns:a16="http://schemas.microsoft.com/office/drawing/2014/main" id="{7234B9B4-8704-F85B-5D85-C2B24443AEC0}"/>
              </a:ext>
            </a:extLst>
          </p:cNvPr>
          <p:cNvGrpSpPr/>
          <p:nvPr/>
        </p:nvGrpSpPr>
        <p:grpSpPr>
          <a:xfrm>
            <a:off x="10073073" y="337736"/>
            <a:ext cx="1803616" cy="571520"/>
            <a:chOff x="13641172" y="2152031"/>
            <a:chExt cx="1803616" cy="571520"/>
          </a:xfrm>
        </p:grpSpPr>
        <p:pic>
          <p:nvPicPr>
            <p:cNvPr id="6" name="Object 8">
              <a:extLst>
                <a:ext uri="{FF2B5EF4-FFF2-40B4-BE49-F238E27FC236}">
                  <a16:creationId xmlns:a16="http://schemas.microsoft.com/office/drawing/2014/main" id="{B9C71BC7-EF3B-E231-2265-7F6968E4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41172" y="2152031"/>
              <a:ext cx="1803616" cy="571520"/>
            </a:xfrm>
            <a:prstGeom prst="rect">
              <a:avLst/>
            </a:prstGeom>
          </p:spPr>
        </p:pic>
      </p:grp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4EB9AB88-08C2-A4C1-08C3-66CAF929C39D}"/>
              </a:ext>
            </a:extLst>
          </p:cNvPr>
          <p:cNvGrpSpPr/>
          <p:nvPr/>
        </p:nvGrpSpPr>
        <p:grpSpPr>
          <a:xfrm>
            <a:off x="2800065" y="469674"/>
            <a:ext cx="558771" cy="199159"/>
            <a:chOff x="3685039" y="1897713"/>
            <a:chExt cx="1427055" cy="508636"/>
          </a:xfrm>
        </p:grpSpPr>
        <p:pic>
          <p:nvPicPr>
            <p:cNvPr id="12" name="Object 11">
              <a:extLst>
                <a:ext uri="{FF2B5EF4-FFF2-40B4-BE49-F238E27FC236}">
                  <a16:creationId xmlns:a16="http://schemas.microsoft.com/office/drawing/2014/main" id="{A93EFDD7-301A-7E2E-9D70-2FA50A84B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85039" y="1897713"/>
              <a:ext cx="1427055" cy="508636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FD1DC61-03B3-8965-B9DC-6D501FB3342B}"/>
              </a:ext>
            </a:extLst>
          </p:cNvPr>
          <p:cNvSpPr txBox="1"/>
          <p:nvPr/>
        </p:nvSpPr>
        <p:spPr>
          <a:xfrm>
            <a:off x="5187714" y="5428965"/>
            <a:ext cx="20441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Delta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시간 기준 동작 확인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7378B0-D07C-DE4B-CE39-F237154E5C50}"/>
              </a:ext>
            </a:extLst>
          </p:cNvPr>
          <p:cNvSpPr txBox="1"/>
          <p:nvPr/>
        </p:nvSpPr>
        <p:spPr>
          <a:xfrm>
            <a:off x="5196767" y="5655475"/>
            <a:ext cx="17475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</p:spTree>
    <p:extLst>
      <p:ext uri="{BB962C8B-B14F-4D97-AF65-F5344CB8AC3E}">
        <p14:creationId xmlns:p14="http://schemas.microsoft.com/office/powerpoint/2010/main" val="67622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7"/>
    </mc:Choice>
    <mc:Fallback xmlns="">
      <p:transition spd="slow" advTm="3977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49362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렌더링 결과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29193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20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34414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71773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구조의 동작 증명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72761A-0D61-383D-947F-9EBDDEB507FA}"/>
              </a:ext>
            </a:extLst>
          </p:cNvPr>
          <p:cNvSpPr txBox="1"/>
          <p:nvPr/>
        </p:nvSpPr>
        <p:spPr>
          <a:xfrm>
            <a:off x="1489032" y="1455743"/>
            <a:ext cx="46509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게임이 종료되면 플레이어의 최종 점수를 기록하고</a:t>
            </a:r>
            <a:r>
              <a:rPr lang="en-US" altLang="ko-KR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이를 기존의 순위 목록과 비교하여 적절한 위치에 등록함</a:t>
            </a:r>
            <a:endParaRPr lang="en-US" altLang="ko-KR" sz="1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4" name="그림 3" descr="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74552607-414E-D990-FF73-E156DD63AE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"/>
          <a:stretch/>
        </p:blipFill>
        <p:spPr>
          <a:xfrm>
            <a:off x="543981" y="1977859"/>
            <a:ext cx="5950789" cy="401553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27FA83-E2DA-0004-4BFF-3BAE1E052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338" y="1939382"/>
            <a:ext cx="4382112" cy="22672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820CC77-7A79-DE76-9502-ADAF62716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338" y="4493850"/>
            <a:ext cx="4382112" cy="56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5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창문, 대칭, 예술, 흑백이(가) 표시된 사진&#10;&#10;자동 생성된 설명">
            <a:extLst>
              <a:ext uri="{FF2B5EF4-FFF2-40B4-BE49-F238E27FC236}">
                <a16:creationId xmlns:a16="http://schemas.microsoft.com/office/drawing/2014/main" id="{5C13DDCA-B757-E67B-E660-F589F4AFEB3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48634" y="-210848"/>
            <a:ext cx="5832492" cy="7389011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870A73-9FB5-B072-5EAD-C8BA6CA01420}"/>
              </a:ext>
            </a:extLst>
          </p:cNvPr>
          <p:cNvSpPr txBox="1"/>
          <p:nvPr/>
        </p:nvSpPr>
        <p:spPr>
          <a:xfrm>
            <a:off x="2925903" y="1713804"/>
            <a:ext cx="63401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6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감사합니다</a:t>
            </a:r>
            <a:endParaRPr lang="ko-KR" altLang="en-US" sz="96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5D3BE482-38B4-D5D5-5FA6-125545EBBE85}"/>
              </a:ext>
            </a:extLst>
          </p:cNvPr>
          <p:cNvGrpSpPr/>
          <p:nvPr/>
        </p:nvGrpSpPr>
        <p:grpSpPr>
          <a:xfrm>
            <a:off x="2784707" y="3548890"/>
            <a:ext cx="6622586" cy="648926"/>
            <a:chOff x="4366950" y="7381413"/>
            <a:chExt cx="9551815" cy="93595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D8B94E16-8B24-FDBE-0F4D-7AA54C1F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28E58FE-9696-1D70-2880-428C208AD95C}"/>
              </a:ext>
            </a:extLst>
          </p:cNvPr>
          <p:cNvSpPr txBox="1"/>
          <p:nvPr/>
        </p:nvSpPr>
        <p:spPr>
          <a:xfrm>
            <a:off x="4582100" y="3585104"/>
            <a:ext cx="3017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202227042_</a:t>
            </a:r>
            <a:r>
              <a:rPr lang="ko-KR" altLang="en-US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김민강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CA363-6530-ECF0-925B-A9B18B75C17C}"/>
              </a:ext>
            </a:extLst>
          </p:cNvPr>
          <p:cNvSpPr txBox="1"/>
          <p:nvPr/>
        </p:nvSpPr>
        <p:spPr>
          <a:xfrm>
            <a:off x="5804914" y="446324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428223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"/>
    </mc:Choice>
    <mc:Fallback xmlns="">
      <p:transition spd="slow" advTm="337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870A73-9FB5-B072-5EAD-C8BA6CA01420}"/>
              </a:ext>
            </a:extLst>
          </p:cNvPr>
          <p:cNvSpPr txBox="1"/>
          <p:nvPr/>
        </p:nvSpPr>
        <p:spPr>
          <a:xfrm>
            <a:off x="4705235" y="1083307"/>
            <a:ext cx="278153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01</a:t>
            </a:r>
            <a:endParaRPr lang="ko-KR" altLang="en-US" sz="166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5D3BE482-38B4-D5D5-5FA6-125545EBBE85}"/>
              </a:ext>
            </a:extLst>
          </p:cNvPr>
          <p:cNvGrpSpPr/>
          <p:nvPr/>
        </p:nvGrpSpPr>
        <p:grpSpPr>
          <a:xfrm>
            <a:off x="2784707" y="3548890"/>
            <a:ext cx="6622586" cy="648926"/>
            <a:chOff x="4366950" y="7381413"/>
            <a:chExt cx="9551815" cy="93595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D8B94E16-8B24-FDBE-0F4D-7AA54C1F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28E58FE-9696-1D70-2880-428C208AD95C}"/>
              </a:ext>
            </a:extLst>
          </p:cNvPr>
          <p:cNvSpPr txBox="1"/>
          <p:nvPr/>
        </p:nvSpPr>
        <p:spPr>
          <a:xfrm>
            <a:off x="5677749" y="3585104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개요</a:t>
            </a:r>
            <a:endParaRPr lang="ko-KR" altLang="en-US" sz="2800" spc="-300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CA363-6530-ECF0-925B-A9B18B75C17C}"/>
              </a:ext>
            </a:extLst>
          </p:cNvPr>
          <p:cNvSpPr txBox="1"/>
          <p:nvPr/>
        </p:nvSpPr>
        <p:spPr>
          <a:xfrm>
            <a:off x="4634717" y="4463242"/>
            <a:ext cx="2730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게임요약 및 게임 시연 영상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04CA46-57DD-E37A-D62D-4D416947B901}"/>
              </a:ext>
            </a:extLst>
          </p:cNvPr>
          <p:cNvSpPr txBox="1"/>
          <p:nvPr/>
        </p:nvSpPr>
        <p:spPr>
          <a:xfrm>
            <a:off x="4795018" y="4891288"/>
            <a:ext cx="240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엔진 설계의 주요점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F4FDF4-859D-F0DC-3644-25E628126ECD}"/>
              </a:ext>
            </a:extLst>
          </p:cNvPr>
          <p:cNvCxnSpPr>
            <a:cxnSpLocks/>
          </p:cNvCxnSpPr>
          <p:nvPr/>
        </p:nvCxnSpPr>
        <p:spPr>
          <a:xfrm>
            <a:off x="6090682" y="2516863"/>
            <a:ext cx="244371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52DC806-1128-C024-3B28-8F0AD9613768}"/>
              </a:ext>
            </a:extLst>
          </p:cNvPr>
          <p:cNvCxnSpPr>
            <a:cxnSpLocks/>
          </p:cNvCxnSpPr>
          <p:nvPr/>
        </p:nvCxnSpPr>
        <p:spPr>
          <a:xfrm>
            <a:off x="4048125" y="2512219"/>
            <a:ext cx="161448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B51084C2-9D17-D2FF-64CE-9BB677952BE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92016" y="1256109"/>
            <a:ext cx="1569244" cy="942975"/>
          </a:xfrm>
          <a:prstGeom prst="bentConnector3">
            <a:avLst>
              <a:gd name="adj1" fmla="val 100379"/>
            </a:avLst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62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"/>
    </mc:Choice>
    <mc:Fallback xmlns="">
      <p:transition spd="slow" advTm="337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76523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01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개요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게임요약 및 게임 시연 영상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49602E-19B9-EEFA-363D-7EFDB070EA57}"/>
              </a:ext>
            </a:extLst>
          </p:cNvPr>
          <p:cNvSpPr txBox="1"/>
          <p:nvPr/>
        </p:nvSpPr>
        <p:spPr>
          <a:xfrm>
            <a:off x="1624175" y="1602879"/>
            <a:ext cx="8943649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고전 게임인 </a:t>
            </a:r>
            <a:r>
              <a:rPr lang="en-US" altLang="ko-KR" sz="2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‘Snake Game’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에 새로운 요소를 추가하여 플레이어에게 독특한 경험을 제공함</a:t>
            </a:r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벽에 부딪혀도 </a:t>
            </a:r>
            <a:r>
              <a:rPr lang="en-US" altLang="ko-KR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Life 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감소로 게임을 계속진행 할 수 있으며</a:t>
            </a:r>
            <a:r>
              <a:rPr lang="en-US" altLang="ko-KR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점수에 따라 뱀의 속도가 증가하므로 </a:t>
            </a:r>
            <a:r>
              <a:rPr lang="ko-KR" altLang="en-US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긴장감과 도전감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을 더함</a:t>
            </a:r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또한</a:t>
            </a:r>
            <a:r>
              <a:rPr lang="en-US" altLang="ko-KR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플레이 종료 후 랭킹 시스템으로 기록을 남길 수 있어 </a:t>
            </a:r>
            <a:r>
              <a:rPr lang="ko-KR" altLang="en-US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경쟁력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을 더함</a:t>
            </a:r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20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 게임은 고전 </a:t>
            </a:r>
            <a:r>
              <a:rPr lang="en-US" altLang="ko-KR" sz="2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‘Snake Game’ </a:t>
            </a:r>
            <a:r>
              <a:rPr lang="ko-KR" altLang="en-US" sz="2400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에 긴장감과 </a:t>
            </a:r>
            <a:r>
              <a:rPr lang="ko-KR" altLang="en-US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도전감</a:t>
            </a:r>
            <a:r>
              <a:rPr lang="en-US" altLang="ko-KR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</a:t>
            </a:r>
            <a:r>
              <a:rPr lang="ko-KR" altLang="en-US" sz="24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그리고 경쟁력</a:t>
            </a:r>
            <a:r>
              <a:rPr lang="ko-KR" altLang="en-US" sz="20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을 더해 새로운 재미를 선사</a:t>
            </a:r>
            <a:r>
              <a:rPr lang="ko-KR" altLang="en-US" sz="20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61575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98934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77102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5"/>
    </mc:Choice>
    <mc:Fallback xmlns="">
      <p:transition spd="slow" advTm="151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F0B6C0-C67F-FAA6-64C0-39156C472063}"/>
              </a:ext>
            </a:extLst>
          </p:cNvPr>
          <p:cNvSpPr txBox="1"/>
          <p:nvPr/>
        </p:nvSpPr>
        <p:spPr>
          <a:xfrm flipH="1">
            <a:off x="231618" y="176523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01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개요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게임요약 및 게임 시연 영상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EB1EF2-F575-BA5B-3106-40983418EC5C}"/>
              </a:ext>
            </a:extLst>
          </p:cNvPr>
          <p:cNvCxnSpPr>
            <a:cxnSpLocks/>
          </p:cNvCxnSpPr>
          <p:nvPr/>
        </p:nvCxnSpPr>
        <p:spPr>
          <a:xfrm flipH="1">
            <a:off x="878884" y="1361575"/>
            <a:ext cx="10341566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56A3354-D17D-F560-60DE-3A09DE81B916}"/>
              </a:ext>
            </a:extLst>
          </p:cNvPr>
          <p:cNvSpPr txBox="1"/>
          <p:nvPr/>
        </p:nvSpPr>
        <p:spPr>
          <a:xfrm flipH="1">
            <a:off x="3659432" y="798934"/>
            <a:ext cx="4873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시연 영상</a:t>
            </a:r>
          </a:p>
        </p:txBody>
      </p:sp>
      <p:pic>
        <p:nvPicPr>
          <p:cNvPr id="3" name="SnakeGameReal">
            <a:hlinkClick r:id="" action="ppaction://media"/>
            <a:extLst>
              <a:ext uri="{FF2B5EF4-FFF2-40B4-BE49-F238E27FC236}">
                <a16:creationId xmlns:a16="http://schemas.microsoft.com/office/drawing/2014/main" id="{5F83AA31-D6DB-90D3-AD59-761C24BB3C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6300" y="1592156"/>
            <a:ext cx="6534150" cy="490061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C8E1B1-8206-50DB-CA22-8C1305693748}"/>
              </a:ext>
            </a:extLst>
          </p:cNvPr>
          <p:cNvSpPr txBox="1"/>
          <p:nvPr/>
        </p:nvSpPr>
        <p:spPr>
          <a:xfrm flipH="1">
            <a:off x="-186836" y="1688246"/>
            <a:ext cx="487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게임의 전반적인 기능 소개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EFED3A-013D-92F1-0358-2470C710E00A}"/>
              </a:ext>
            </a:extLst>
          </p:cNvPr>
          <p:cNvSpPr txBox="1"/>
          <p:nvPr/>
        </p:nvSpPr>
        <p:spPr>
          <a:xfrm flipH="1">
            <a:off x="954332" y="2226581"/>
            <a:ext cx="34843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4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방향키로 뱀을 조작하여 과일을 먹고 점수와 길이를 증가시킴</a:t>
            </a:r>
            <a:endParaRPr lang="en-US" altLang="ko-KR" sz="14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14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4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벽에 부딪혀도 뱀의 길이와 점수 유지</a:t>
            </a:r>
            <a:r>
              <a:rPr lang="en-US" altLang="ko-KR" sz="14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4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자신의 몸에 부딪히면 게임 오버</a:t>
            </a:r>
            <a:endParaRPr lang="en-US" altLang="ko-KR" sz="14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14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4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종료 시 랭킹 등록 시스템 도입</a:t>
            </a:r>
            <a:endParaRPr lang="ko-KR" altLang="en-US" sz="1100" b="1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07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"/>
    </mc:Choice>
    <mc:Fallback xmlns="">
      <p:transition spd="slow" advTm="3437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791" objId="3"/>
        <p14:triggerEvt type="onClick" time="2791" objId="3"/>
        <p14:stopEvt time="55948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5DDA94C-967F-CF39-D2C3-8F495ADA5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6</a:t>
            </a:fld>
            <a:endParaRPr lang="ko-KR" altLang="en-US"/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521F6158-2099-12D8-BE61-23699B82AD9B}"/>
              </a:ext>
            </a:extLst>
          </p:cNvPr>
          <p:cNvGrpSpPr/>
          <p:nvPr/>
        </p:nvGrpSpPr>
        <p:grpSpPr>
          <a:xfrm>
            <a:off x="444953" y="957914"/>
            <a:ext cx="5617685" cy="887226"/>
            <a:chOff x="130628" y="1157939"/>
            <a:chExt cx="5617685" cy="88722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4F6E57-023E-AEFE-AED8-0103F6388DAD}"/>
                </a:ext>
              </a:extLst>
            </p:cNvPr>
            <p:cNvSpPr txBox="1"/>
            <p:nvPr/>
          </p:nvSpPr>
          <p:spPr>
            <a:xfrm>
              <a:off x="130628" y="1157939"/>
              <a:ext cx="561768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 루프</a:t>
              </a:r>
              <a:endParaRPr kumimoji="0" lang="en-US" altLang="ko-K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사용자 입력과 게임 상태를 지속적으로 업데이트하는 핵심 구조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ED97180-586C-E68D-E80A-A995098AA1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b="12564"/>
            <a:stretch/>
          </p:blipFill>
          <p:spPr>
            <a:xfrm>
              <a:off x="222935" y="1786952"/>
              <a:ext cx="1762371" cy="258213"/>
            </a:xfrm>
            <a:prstGeom prst="rect">
              <a:avLst/>
            </a:prstGeom>
          </p:spPr>
        </p:pic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72C02FB-7A42-4A28-9D2B-6CBEC631D36C}"/>
              </a:ext>
            </a:extLst>
          </p:cNvPr>
          <p:cNvGrpSpPr/>
          <p:nvPr/>
        </p:nvGrpSpPr>
        <p:grpSpPr>
          <a:xfrm>
            <a:off x="444953" y="3741852"/>
            <a:ext cx="5721223" cy="1040676"/>
            <a:chOff x="130628" y="3785837"/>
            <a:chExt cx="5721223" cy="104067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3BE07CB-387B-FF1C-B5A4-877C605E3C0D}"/>
                </a:ext>
              </a:extLst>
            </p:cNvPr>
            <p:cNvSpPr txBox="1"/>
            <p:nvPr/>
          </p:nvSpPr>
          <p:spPr>
            <a:xfrm>
              <a:off x="130628" y="3785837"/>
              <a:ext cx="572122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 매니저</a:t>
              </a:r>
              <a:endParaRPr kumimoji="0" lang="en-US" altLang="ko-KR" sz="18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게임의 중요한 변수및 함수들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(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예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: 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점수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생명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, 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뱀의 위치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)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관리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9F0A4270-5CEF-90A2-176F-F803A26094E6}"/>
                </a:ext>
              </a:extLst>
            </p:cNvPr>
            <p:cNvGrpSpPr/>
            <p:nvPr/>
          </p:nvGrpSpPr>
          <p:grpSpPr>
            <a:xfrm>
              <a:off x="222934" y="4369343"/>
              <a:ext cx="1601265" cy="457170"/>
              <a:chOff x="222935" y="4334303"/>
              <a:chExt cx="1267002" cy="361736"/>
            </a:xfrm>
          </p:grpSpPr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51ED4437-E424-12FA-890C-E2387F4EDE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2935" y="4520066"/>
                <a:ext cx="1267002" cy="175973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F41F5E12-BB59-C83F-B4CB-834C31CA3B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935" y="4334303"/>
                <a:ext cx="1267002" cy="190527"/>
              </a:xfrm>
              <a:prstGeom prst="rect">
                <a:avLst/>
              </a:prstGeom>
            </p:spPr>
          </p:pic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930240DC-54BA-1FF1-03B4-F8BEF4087B95}"/>
              </a:ext>
            </a:extLst>
          </p:cNvPr>
          <p:cNvGrpSpPr/>
          <p:nvPr/>
        </p:nvGrpSpPr>
        <p:grpSpPr>
          <a:xfrm>
            <a:off x="537259" y="4990883"/>
            <a:ext cx="5283677" cy="1361912"/>
            <a:chOff x="130628" y="5192817"/>
            <a:chExt cx="5283677" cy="136191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922098-EC49-32AC-AA76-8D68373E5A00}"/>
                </a:ext>
              </a:extLst>
            </p:cNvPr>
            <p:cNvSpPr txBox="1"/>
            <p:nvPr/>
          </p:nvSpPr>
          <p:spPr>
            <a:xfrm>
              <a:off x="130628" y="5192817"/>
              <a:ext cx="5283677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랜덤 요소 생성</a:t>
              </a:r>
              <a:endParaRPr kumimoji="0" lang="en-US" altLang="ko-KR" sz="18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게임의 다양성을 보장하기 위해 랜덤하게 과일</a:t>
              </a:r>
              <a:r>
                <a:rPr kumimoji="0" lang="en-US" altLang="ko-K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(#)</a:t>
              </a: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을 배치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74F02C83-94C5-F21C-6B9B-637B393BF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2934" y="5777592"/>
              <a:ext cx="777137" cy="777137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54524BFB-B98C-D7A4-0B4A-35034E080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104512" y="5980062"/>
              <a:ext cx="643344" cy="509410"/>
            </a:xfrm>
            <a:prstGeom prst="rect">
              <a:avLst/>
            </a:prstGeom>
          </p:spPr>
        </p:pic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5FA935B-44E8-68AD-F16F-020DC50D06F5}"/>
              </a:ext>
            </a:extLst>
          </p:cNvPr>
          <p:cNvGrpSpPr/>
          <p:nvPr/>
        </p:nvGrpSpPr>
        <p:grpSpPr>
          <a:xfrm>
            <a:off x="6688528" y="870202"/>
            <a:ext cx="3684197" cy="1061055"/>
            <a:chOff x="6374203" y="1070227"/>
            <a:chExt cx="3684197" cy="1061055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89C0A1D-258A-518F-7EFA-2F3F97BD6EFA}"/>
                </a:ext>
              </a:extLst>
            </p:cNvPr>
            <p:cNvSpPr txBox="1"/>
            <p:nvPr/>
          </p:nvSpPr>
          <p:spPr>
            <a:xfrm>
              <a:off x="6374203" y="1070227"/>
              <a:ext cx="3684197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충돌 감지</a:t>
              </a:r>
              <a:endParaRPr kumimoji="0" lang="en-US" altLang="ko-KR" sz="18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 종료 조건을 감지하는 역할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16398ED-FEDA-2A91-88A1-7641988C5101}"/>
                </a:ext>
              </a:extLst>
            </p:cNvPr>
            <p:cNvGrpSpPr/>
            <p:nvPr/>
          </p:nvGrpSpPr>
          <p:grpSpPr>
            <a:xfrm>
              <a:off x="6432456" y="1557727"/>
              <a:ext cx="1082930" cy="573555"/>
              <a:chOff x="6507080" y="1800649"/>
              <a:chExt cx="1082930" cy="573555"/>
            </a:xfrm>
          </p:grpSpPr>
          <p:pic>
            <p:nvPicPr>
              <p:cNvPr id="52" name="그림 51">
                <a:extLst>
                  <a:ext uri="{FF2B5EF4-FFF2-40B4-BE49-F238E27FC236}">
                    <a16:creationId xmlns:a16="http://schemas.microsoft.com/office/drawing/2014/main" id="{C2EA5D90-3BE0-306E-2F38-0E42F82EC5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47009" y="1888361"/>
                <a:ext cx="543001" cy="485843"/>
              </a:xfrm>
              <a:prstGeom prst="rect">
                <a:avLst/>
              </a:prstGeom>
            </p:spPr>
          </p:pic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0EC0F037-7F14-A6E6-7049-3C28C23C7B9F}"/>
                  </a:ext>
                </a:extLst>
              </p:cNvPr>
              <p:cNvGrpSpPr/>
              <p:nvPr/>
            </p:nvGrpSpPr>
            <p:grpSpPr>
              <a:xfrm>
                <a:off x="6507080" y="1800649"/>
                <a:ext cx="665828" cy="420850"/>
                <a:chOff x="6507080" y="1800649"/>
                <a:chExt cx="665828" cy="420850"/>
              </a:xfrm>
            </p:grpSpPr>
            <p:pic>
              <p:nvPicPr>
                <p:cNvPr id="54" name="그림 53">
                  <a:extLst>
                    <a:ext uri="{FF2B5EF4-FFF2-40B4-BE49-F238E27FC236}">
                      <a16:creationId xmlns:a16="http://schemas.microsoft.com/office/drawing/2014/main" id="{BD8FFFE6-0C75-4AF7-ACE4-831D8BC9C6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</a:blip>
                <a:stretch>
                  <a:fillRect/>
                </a:stretch>
              </p:blipFill>
              <p:spPr>
                <a:xfrm rot="473830">
                  <a:off x="6507080" y="1973871"/>
                  <a:ext cx="372999" cy="247628"/>
                </a:xfrm>
                <a:prstGeom prst="rect">
                  <a:avLst/>
                </a:prstGeom>
              </p:spPr>
            </p:pic>
            <p:pic>
              <p:nvPicPr>
                <p:cNvPr id="56" name="그림 55">
                  <a:extLst>
                    <a:ext uri="{FF2B5EF4-FFF2-40B4-BE49-F238E27FC236}">
                      <a16:creationId xmlns:a16="http://schemas.microsoft.com/office/drawing/2014/main" id="{B64A887D-176D-AC36-24C4-6C183CBAB7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  <a:alphaModFix amt="46000"/>
                  <a:duotone>
                    <a:prstClr val="black"/>
                    <a:schemeClr val="accent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 flipH="1">
                  <a:off x="6769424" y="1800649"/>
                  <a:ext cx="403484" cy="342776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47C732D3-5E2D-C7C8-EFC0-E19797D3863C}"/>
              </a:ext>
            </a:extLst>
          </p:cNvPr>
          <p:cNvGrpSpPr/>
          <p:nvPr/>
        </p:nvGrpSpPr>
        <p:grpSpPr>
          <a:xfrm>
            <a:off x="6675554" y="2050284"/>
            <a:ext cx="3107871" cy="1601318"/>
            <a:chOff x="6361229" y="2250309"/>
            <a:chExt cx="3107871" cy="1601318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28C0ABB-0B8E-1E7E-437C-EB8443349201}"/>
                </a:ext>
              </a:extLst>
            </p:cNvPr>
            <p:cNvSpPr txBox="1"/>
            <p:nvPr/>
          </p:nvSpPr>
          <p:spPr>
            <a:xfrm>
              <a:off x="6361229" y="2250309"/>
              <a:ext cx="310787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점수 및 랭킹 시스템</a:t>
              </a:r>
              <a:endParaRPr kumimoji="0" lang="en-US" altLang="ko-KR" sz="18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사용자의 성과를 표시하고 저장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883A1DF3-0294-8482-946E-E23F129C2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432456" y="2835084"/>
              <a:ext cx="2515388" cy="1016543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74E7FC3-5D71-12FF-E03F-2D62C593D257}"/>
              </a:ext>
            </a:extLst>
          </p:cNvPr>
          <p:cNvSpPr txBox="1"/>
          <p:nvPr/>
        </p:nvSpPr>
        <p:spPr>
          <a:xfrm>
            <a:off x="6656485" y="5107883"/>
            <a:ext cx="502383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동적 난이도 조절</a:t>
            </a:r>
            <a:endParaRPr kumimoji="0" lang="en-US" altLang="ko-KR" sz="1500" b="0" i="0" u="none" strike="noStrike" cap="none" normalizeH="0" baseline="0">
              <a:ln>
                <a:noFill/>
              </a:ln>
              <a:solidFill>
                <a:srgbClr val="00B050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사용자의 점수 증가에 따라 게임의 난이도를 실시간으로 </a:t>
            </a:r>
            <a:endParaRPr kumimoji="0" lang="en-US" altLang="ko-KR" sz="1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증가시켜</a:t>
            </a: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지속적인 도전과 재미를 제공</a:t>
            </a:r>
            <a:endParaRPr kumimoji="0" lang="ko-KR" altLang="ko-KR" sz="1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8746FCB0-BC3A-5CB1-9368-DDDE14E438EE}"/>
              </a:ext>
            </a:extLst>
          </p:cNvPr>
          <p:cNvCxnSpPr/>
          <p:nvPr/>
        </p:nvCxnSpPr>
        <p:spPr>
          <a:xfrm>
            <a:off x="6062638" y="957914"/>
            <a:ext cx="0" cy="5198415"/>
          </a:xfrm>
          <a:prstGeom prst="line">
            <a:avLst/>
          </a:prstGeom>
          <a:ln w="28575">
            <a:solidFill>
              <a:schemeClr val="bg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4C05AF7-D095-538C-B6DF-6A5A58F7F6E1}"/>
              </a:ext>
            </a:extLst>
          </p:cNvPr>
          <p:cNvSpPr txBox="1"/>
          <p:nvPr/>
        </p:nvSpPr>
        <p:spPr>
          <a:xfrm flipH="1">
            <a:off x="231618" y="176523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01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개요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엔진 설계의 주요점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2323C90-E764-0C24-79D5-2E0572EE4429}"/>
              </a:ext>
            </a:extLst>
          </p:cNvPr>
          <p:cNvGrpSpPr/>
          <p:nvPr/>
        </p:nvGrpSpPr>
        <p:grpSpPr>
          <a:xfrm>
            <a:off x="444953" y="2045924"/>
            <a:ext cx="4194629" cy="1532251"/>
            <a:chOff x="444953" y="2045924"/>
            <a:chExt cx="4194629" cy="153225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66ECCDC-045D-E196-C099-A8F945CD79BA}"/>
                </a:ext>
              </a:extLst>
            </p:cNvPr>
            <p:cNvSpPr txBox="1"/>
            <p:nvPr/>
          </p:nvSpPr>
          <p:spPr>
            <a:xfrm>
              <a:off x="444953" y="2045924"/>
              <a:ext cx="419462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사용자 입력 처리</a:t>
              </a:r>
              <a:endParaRPr kumimoji="0" lang="en-US" altLang="ko-K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사용자의 키보드 입력으로 게임을 제어</a:t>
              </a:r>
              <a:endParaRPr kumimoji="0" lang="en-US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1F2C826-7B77-7C63-FAB5-DC1455DEB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7945" y="2654121"/>
              <a:ext cx="1428949" cy="924054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5879061-BA69-2CB2-028D-F03834E17814}"/>
              </a:ext>
            </a:extLst>
          </p:cNvPr>
          <p:cNvGrpSpPr/>
          <p:nvPr/>
        </p:nvGrpSpPr>
        <p:grpSpPr>
          <a:xfrm>
            <a:off x="6654475" y="3767954"/>
            <a:ext cx="3834364" cy="987320"/>
            <a:chOff x="6654475" y="3767954"/>
            <a:chExt cx="3834364" cy="98732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F402981-B676-E24F-7D56-0E78C297349A}"/>
                </a:ext>
              </a:extLst>
            </p:cNvPr>
            <p:cNvSpPr txBox="1"/>
            <p:nvPr/>
          </p:nvSpPr>
          <p:spPr>
            <a:xfrm>
              <a:off x="6654475" y="3767954"/>
              <a:ext cx="383436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0" i="0" u="none" strike="noStrike" cap="none" normalizeH="0" baseline="0">
                  <a:ln>
                    <a:noFill/>
                  </a:ln>
                  <a:solidFill>
                    <a:srgbClr val="00B050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시각적 피드백</a:t>
              </a:r>
              <a:endParaRPr kumimoji="0" lang="en-US" altLang="ko-KR" sz="1800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게임의 상태를 사용자에게 시각적으로 보여줌</a:t>
              </a:r>
              <a:endParaRPr lang="en-US" altLang="ko-KR" sz="140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378B39E-D55A-4925-9FEA-D5821A945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28954" y="4345642"/>
              <a:ext cx="3486637" cy="409632"/>
            </a:xfrm>
            <a:prstGeom prst="rect">
              <a:avLst/>
            </a:prstGeom>
          </p:spPr>
        </p:pic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7C78621-B148-B7E1-5B7F-04F72B7152A4}"/>
              </a:ext>
            </a:extLst>
          </p:cNvPr>
          <p:cNvCxnSpPr>
            <a:cxnSpLocks/>
          </p:cNvCxnSpPr>
          <p:nvPr/>
        </p:nvCxnSpPr>
        <p:spPr>
          <a:xfrm>
            <a:off x="6096000" y="802433"/>
            <a:ext cx="0" cy="5393094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30044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0"/>
    </mc:Choice>
    <mc:Fallback xmlns="">
      <p:transition spd="slow" advTm="3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F4FDF4-859D-F0DC-3644-25E628126ECD}"/>
              </a:ext>
            </a:extLst>
          </p:cNvPr>
          <p:cNvCxnSpPr>
            <a:cxnSpLocks/>
          </p:cNvCxnSpPr>
          <p:nvPr/>
        </p:nvCxnSpPr>
        <p:spPr>
          <a:xfrm>
            <a:off x="6090682" y="2516863"/>
            <a:ext cx="244371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F870A73-9FB5-B072-5EAD-C8BA6CA01420}"/>
              </a:ext>
            </a:extLst>
          </p:cNvPr>
          <p:cNvSpPr txBox="1"/>
          <p:nvPr/>
        </p:nvSpPr>
        <p:spPr>
          <a:xfrm>
            <a:off x="4641116" y="1083307"/>
            <a:ext cx="290977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02</a:t>
            </a:r>
            <a:endParaRPr lang="ko-KR" altLang="en-US" sz="16600" b="1" dirty="0">
              <a:solidFill>
                <a:schemeClr val="accent6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8" name="그룹 1002">
            <a:extLst>
              <a:ext uri="{FF2B5EF4-FFF2-40B4-BE49-F238E27FC236}">
                <a16:creationId xmlns:a16="http://schemas.microsoft.com/office/drawing/2014/main" id="{5D3BE482-38B4-D5D5-5FA6-125545EBBE85}"/>
              </a:ext>
            </a:extLst>
          </p:cNvPr>
          <p:cNvGrpSpPr/>
          <p:nvPr/>
        </p:nvGrpSpPr>
        <p:grpSpPr>
          <a:xfrm>
            <a:off x="2784707" y="3548890"/>
            <a:ext cx="6622586" cy="648926"/>
            <a:chOff x="4366950" y="7381413"/>
            <a:chExt cx="9551815" cy="93595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D8B94E16-8B24-FDBE-0F4D-7AA54C1F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6950" y="7381413"/>
              <a:ext cx="9551815" cy="93595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28E58FE-9696-1D70-2880-428C208AD95C}"/>
              </a:ext>
            </a:extLst>
          </p:cNvPr>
          <p:cNvSpPr txBox="1"/>
          <p:nvPr/>
        </p:nvSpPr>
        <p:spPr>
          <a:xfrm>
            <a:off x="4974031" y="3585104"/>
            <a:ext cx="22333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 및 구조도</a:t>
            </a:r>
          </a:p>
          <a:p>
            <a:pPr algn="ctr"/>
            <a:endParaRPr lang="ko-KR" altLang="en-US" sz="2800" spc="-300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CA363-6530-ECF0-925B-A9B18B75C17C}"/>
              </a:ext>
            </a:extLst>
          </p:cNvPr>
          <p:cNvSpPr txBox="1"/>
          <p:nvPr/>
        </p:nvSpPr>
        <p:spPr>
          <a:xfrm>
            <a:off x="5599725" y="446324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구조화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04CA46-57DD-E37A-D62D-4D416947B901}"/>
              </a:ext>
            </a:extLst>
          </p:cNvPr>
          <p:cNvSpPr txBox="1"/>
          <p:nvPr/>
        </p:nvSpPr>
        <p:spPr>
          <a:xfrm>
            <a:off x="4897610" y="4891288"/>
            <a:ext cx="2204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모듈화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헤더파일 기준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52DC806-1128-C024-3B28-8F0AD9613768}"/>
              </a:ext>
            </a:extLst>
          </p:cNvPr>
          <p:cNvCxnSpPr>
            <a:cxnSpLocks/>
          </p:cNvCxnSpPr>
          <p:nvPr/>
        </p:nvCxnSpPr>
        <p:spPr>
          <a:xfrm>
            <a:off x="4048125" y="2512219"/>
            <a:ext cx="1614488" cy="0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B51084C2-9D17-D2FF-64CE-9BB677952BE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92016" y="1256109"/>
            <a:ext cx="1569244" cy="942975"/>
          </a:xfrm>
          <a:prstGeom prst="bentConnector3">
            <a:avLst>
              <a:gd name="adj1" fmla="val 100379"/>
            </a:avLst>
          </a:prstGeom>
          <a:ln w="76200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72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"/>
    </mc:Choice>
    <mc:Fallback xmlns="">
      <p:transition spd="slow" advTm="337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09A3692B-FDD0-3506-55DE-A7B8D91B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02C3-8F39-4031-96D9-63F697E3663A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4AC7ED-19E2-D320-704C-ED0A7FD10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74" y="1692295"/>
            <a:ext cx="3403462" cy="392568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E446940-45D5-AB6D-D707-978119DF6F66}"/>
              </a:ext>
            </a:extLst>
          </p:cNvPr>
          <p:cNvSpPr txBox="1"/>
          <p:nvPr/>
        </p:nvSpPr>
        <p:spPr>
          <a:xfrm>
            <a:off x="4450785" y="3875581"/>
            <a:ext cx="750234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Modular Design</a:t>
            </a:r>
            <a:br>
              <a:rPr lang="en-US" altLang="ko-KR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</a:br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게임 구현의 여러 측면들이 개별 모듈로 나누어져 있음</a:t>
            </a:r>
            <a:endParaRPr lang="en-US" altLang="ko-KR" sz="16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6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헤더 파일</a:t>
            </a:r>
            <a:r>
              <a:rPr lang="en-US" altLang="ko-KR" sz="1600">
                <a:solidFill>
                  <a:schemeClr val="accent2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(snakeGame.h, screen.h, ranking.h)</a:t>
            </a:r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과</a:t>
            </a:r>
            <a:r>
              <a:rPr lang="en-US" altLang="ko-KR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</a:t>
            </a:r>
          </a:p>
          <a:p>
            <a:r>
              <a:rPr lang="en-US" altLang="ko-KR" sz="1600">
                <a:solidFill>
                  <a:schemeClr val="accent5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 </a:t>
            </a:r>
            <a:r>
              <a:rPr lang="ko-KR" altLang="en-US" sz="1600">
                <a:solidFill>
                  <a:schemeClr val="accent5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파일</a:t>
            </a:r>
            <a:r>
              <a:rPr lang="en-US" altLang="ko-KR" sz="1600">
                <a:solidFill>
                  <a:schemeClr val="accent5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(main.c, snakeGame.c, screen.c, ranking.c)</a:t>
            </a:r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로 분리하여 모듈 간의 독립성을 확보함 </a:t>
            </a:r>
            <a:endParaRPr lang="en-US" altLang="ko-KR" sz="16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16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이는 관리와 유지보수를 용이하게 만들며</a:t>
            </a:r>
            <a:r>
              <a:rPr lang="en-US" altLang="ko-KR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6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개별 모듈을 독립적으로 테스트할 수 있도록함</a:t>
            </a:r>
            <a:endParaRPr lang="en-US" altLang="ko-KR" sz="16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6A3118F-C3F7-B2B8-409F-21A44B6A8EA8}"/>
              </a:ext>
            </a:extLst>
          </p:cNvPr>
          <p:cNvGrpSpPr/>
          <p:nvPr/>
        </p:nvGrpSpPr>
        <p:grpSpPr>
          <a:xfrm>
            <a:off x="4450785" y="1462552"/>
            <a:ext cx="7318744" cy="2275010"/>
            <a:chOff x="4450785" y="1202687"/>
            <a:chExt cx="7318744" cy="227501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DE85DA4-061F-AE9B-DA82-6C6A4318290A}"/>
                </a:ext>
              </a:extLst>
            </p:cNvPr>
            <p:cNvGrpSpPr/>
            <p:nvPr/>
          </p:nvGrpSpPr>
          <p:grpSpPr>
            <a:xfrm>
              <a:off x="4450785" y="1235015"/>
              <a:ext cx="3342199" cy="1207191"/>
              <a:chOff x="2978607" y="1340065"/>
              <a:chExt cx="4037583" cy="1352456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03452EAD-EB7E-C2A0-A73D-CCA4C01430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8607" y="1561235"/>
                <a:ext cx="3837498" cy="1131286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116311E-546D-9DCA-D304-71209AF675D3}"/>
                  </a:ext>
                </a:extLst>
              </p:cNvPr>
              <p:cNvSpPr txBox="1"/>
              <p:nvPr/>
            </p:nvSpPr>
            <p:spPr>
              <a:xfrm>
                <a:off x="6214080" y="1340065"/>
                <a:ext cx="802110" cy="2846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1" b="1"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Main.c</a:t>
                </a:r>
                <a:endParaRPr lang="ko-KR" altLang="en-US" sz="1051" b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AD99576D-AF05-E62B-E036-960C18C5A538}"/>
                </a:ext>
              </a:extLst>
            </p:cNvPr>
            <p:cNvGrpSpPr/>
            <p:nvPr/>
          </p:nvGrpSpPr>
          <p:grpSpPr>
            <a:xfrm>
              <a:off x="8211964" y="1202687"/>
              <a:ext cx="3557565" cy="1239519"/>
              <a:chOff x="8237847" y="1340065"/>
              <a:chExt cx="3557565" cy="1239519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0E56C4DE-EF17-7D5C-CEDC-53DEC20B3A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4430" r="22440" b="6311"/>
              <a:stretch/>
            </p:blipFill>
            <p:spPr>
              <a:xfrm>
                <a:off x="8237847" y="1569820"/>
                <a:ext cx="3557565" cy="1009764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DD520CE-BE6B-3E34-38C3-A431F22FA37D}"/>
                  </a:ext>
                </a:extLst>
              </p:cNvPr>
              <p:cNvSpPr txBox="1"/>
              <p:nvPr/>
            </p:nvSpPr>
            <p:spPr>
              <a:xfrm>
                <a:off x="10591664" y="1340065"/>
                <a:ext cx="1136850" cy="2540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1" b="1"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snakeGame.c</a:t>
                </a:r>
                <a:endParaRPr lang="ko-KR" altLang="en-US" sz="1051" b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85F73B4-C84E-20A5-B9BB-71166724A1A5}"/>
                </a:ext>
              </a:extLst>
            </p:cNvPr>
            <p:cNvGrpSpPr/>
            <p:nvPr/>
          </p:nvGrpSpPr>
          <p:grpSpPr>
            <a:xfrm>
              <a:off x="4513525" y="2547221"/>
              <a:ext cx="3176574" cy="930476"/>
              <a:chOff x="3552841" y="2547221"/>
              <a:chExt cx="3176574" cy="930476"/>
            </a:xfrm>
          </p:grpSpPr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4592194A-6584-EB44-66C2-9480B268B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2841" y="2820474"/>
                <a:ext cx="3176574" cy="657223"/>
              </a:xfrm>
              <a:prstGeom prst="rect">
                <a:avLst/>
              </a:prstGeom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D5A9FCC-9E4C-0425-BC3C-71DCD3CFA44E}"/>
                  </a:ext>
                </a:extLst>
              </p:cNvPr>
              <p:cNvSpPr txBox="1"/>
              <p:nvPr/>
            </p:nvSpPr>
            <p:spPr>
              <a:xfrm>
                <a:off x="5892326" y="2547221"/>
                <a:ext cx="797013" cy="2540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1" b="1"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Screen.c</a:t>
                </a:r>
                <a:endParaRPr lang="ko-KR" altLang="en-US" sz="1051" b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A85E53B5-0DEA-C342-D50A-F46A45735BEC}"/>
                </a:ext>
              </a:extLst>
            </p:cNvPr>
            <p:cNvGrpSpPr/>
            <p:nvPr/>
          </p:nvGrpSpPr>
          <p:grpSpPr>
            <a:xfrm>
              <a:off x="8276252" y="2547221"/>
              <a:ext cx="3197150" cy="930476"/>
              <a:chOff x="7315568" y="2547221"/>
              <a:chExt cx="3197150" cy="930476"/>
            </a:xfrm>
          </p:grpSpPr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64AEFDCF-6346-6BD5-54FD-2FE1DECE50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5568" y="2820474"/>
                <a:ext cx="3176574" cy="657223"/>
              </a:xfrm>
              <a:prstGeom prst="rect">
                <a:avLst/>
              </a:prstGeom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99406AE-FD1D-F41C-9D82-8CE0F0A4F214}"/>
                  </a:ext>
                </a:extLst>
              </p:cNvPr>
              <p:cNvSpPr txBox="1"/>
              <p:nvPr/>
            </p:nvSpPr>
            <p:spPr>
              <a:xfrm>
                <a:off x="9605097" y="2547221"/>
                <a:ext cx="907621" cy="2540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1" b="1"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Ranking.c</a:t>
                </a:r>
                <a:endParaRPr lang="ko-KR" altLang="en-US" sz="1051" b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31CE621-87CC-8A08-886E-6DD4CB2EE8FC}"/>
              </a:ext>
            </a:extLst>
          </p:cNvPr>
          <p:cNvSpPr txBox="1"/>
          <p:nvPr/>
        </p:nvSpPr>
        <p:spPr>
          <a:xfrm flipH="1">
            <a:off x="231618" y="176523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02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 및 구조도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구조화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49484CD-F8A6-121C-6D21-E954E98673C2}"/>
              </a:ext>
            </a:extLst>
          </p:cNvPr>
          <p:cNvGrpSpPr/>
          <p:nvPr/>
        </p:nvGrpSpPr>
        <p:grpSpPr>
          <a:xfrm>
            <a:off x="878884" y="798934"/>
            <a:ext cx="10341566" cy="562641"/>
            <a:chOff x="878884" y="798934"/>
            <a:chExt cx="10341566" cy="562641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7DA026D9-2C2F-92C3-E04B-B5C69DEF71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884" y="1361575"/>
              <a:ext cx="10341566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68314C-3C4C-C89D-185E-3867507BC151}"/>
                </a:ext>
              </a:extLst>
            </p:cNvPr>
            <p:cNvSpPr txBox="1"/>
            <p:nvPr/>
          </p:nvSpPr>
          <p:spPr>
            <a:xfrm flipH="1">
              <a:off x="3659432" y="798934"/>
              <a:ext cx="48731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구조화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11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, 스크린샷, 도표, 라인이(가) 표시된 사진">
            <a:extLst>
              <a:ext uri="{FF2B5EF4-FFF2-40B4-BE49-F238E27FC236}">
                <a16:creationId xmlns:a16="http://schemas.microsoft.com/office/drawing/2014/main" id="{7BEC5A47-1945-7D4E-81A6-EDDFBB44E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47" y="1638784"/>
            <a:ext cx="6251578" cy="34425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1AE10A-359E-2FB5-135F-AF378FDF1896}"/>
              </a:ext>
            </a:extLst>
          </p:cNvPr>
          <p:cNvSpPr txBox="1"/>
          <p:nvPr/>
        </p:nvSpPr>
        <p:spPr>
          <a:xfrm>
            <a:off x="6643566" y="2440360"/>
            <a:ext cx="5410200" cy="538609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1600" b="1" i="0">
                <a:solidFill>
                  <a:schemeClr val="accent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main.c</a:t>
            </a:r>
          </a:p>
          <a:p>
            <a:pPr algn="l"/>
            <a:r>
              <a:rPr lang="ko-KR" altLang="en-US" sz="13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 파일은 프로그램의 시작점을 담당하며</a:t>
            </a:r>
            <a:r>
              <a:rPr lang="en-US" altLang="ko-KR" sz="13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1300" b="0" i="0"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전체 게임 흐름을 제어함</a:t>
            </a:r>
            <a:endParaRPr lang="en-US" altLang="ko-KR" sz="1300" b="0" i="0"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3FAEE6-D96F-5052-4FA4-A2C133C991EB}"/>
              </a:ext>
            </a:extLst>
          </p:cNvPr>
          <p:cNvSpPr txBox="1"/>
          <p:nvPr/>
        </p:nvSpPr>
        <p:spPr>
          <a:xfrm>
            <a:off x="6643566" y="3469278"/>
            <a:ext cx="4880496" cy="738664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screen.c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&amp;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2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 두 파일은 게임 화면의 그리기와 업데이트를 처리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endParaRPr kumimoji="0" lang="en-US" altLang="ko-KR" sz="1300" b="0" i="0" u="none" strike="noStrike" cap="none" normalizeH="0" baseline="0">
              <a:ln>
                <a:noFill/>
              </a:ln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1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screen.h</a:t>
            </a: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헤더 파일에서는 이에 필요한 함수 및 변수를 선언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endParaRPr kumimoji="0" lang="ko-KR" altLang="ko-KR" sz="1300" b="0" i="0" u="none" strike="noStrike" cap="none" normalizeH="0" baseline="0">
              <a:ln>
                <a:noFill/>
              </a:ln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3B35A6-444E-14E6-8355-47CF475B2BA5}"/>
              </a:ext>
            </a:extLst>
          </p:cNvPr>
          <p:cNvSpPr txBox="1"/>
          <p:nvPr/>
        </p:nvSpPr>
        <p:spPr>
          <a:xfrm>
            <a:off x="6643566" y="4460119"/>
            <a:ext cx="5566582" cy="938719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snakeGame.c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&amp;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2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snakeGame.h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 두 파일은 뱀 게임의 주요 메커니즘을 처리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r>
              <a:rPr lang="en-US" altLang="ko-KR" sz="13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kumimoji="0" lang="ko-KR" altLang="ko-KR" sz="1300" b="1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snakeGame.h</a:t>
            </a: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에서는 뱀의 움직임, 과일의 생성, 충돌 처리</a:t>
            </a:r>
            <a:r>
              <a:rPr kumimoji="0" lang="en-US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난이도 조절</a:t>
            </a: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등을 위한 함수 및 변수를 선언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endParaRPr kumimoji="0" lang="ko-KR" altLang="ko-KR" sz="1300" b="0" i="0" u="none" strike="noStrike" cap="none" normalizeH="0" baseline="0">
              <a:ln>
                <a:noFill/>
              </a:ln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4FCA8F-4920-B1FB-8D80-A7F7AE5B9E9A}"/>
              </a:ext>
            </a:extLst>
          </p:cNvPr>
          <p:cNvSpPr txBox="1"/>
          <p:nvPr/>
        </p:nvSpPr>
        <p:spPr>
          <a:xfrm>
            <a:off x="6643566" y="5675119"/>
            <a:ext cx="5196009" cy="738664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rank.c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&amp; </a:t>
            </a:r>
            <a:r>
              <a:rPr kumimoji="0" lang="ko-KR" altLang="ko-KR" sz="1600" b="1" i="0" u="none" strike="noStrike" cap="none" normalizeH="0" baseline="0">
                <a:ln>
                  <a:noFill/>
                </a:ln>
                <a:solidFill>
                  <a:schemeClr val="accent2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rank.h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 두 파일은 게임의 점수 계산 및 랭킹 시스템을 처리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endParaRPr kumimoji="0" lang="en-US" altLang="ko-KR" sz="1300" b="0" i="0" u="none" strike="noStrike" cap="none" normalizeH="0" baseline="0">
              <a:ln>
                <a:noFill/>
              </a:ln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300" b="1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R</a:t>
            </a:r>
            <a:r>
              <a:rPr kumimoji="0" lang="ko-KR" altLang="ko-KR" sz="1300" b="1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ank.h</a:t>
            </a:r>
            <a:r>
              <a:rPr kumimoji="0" lang="ko-KR" altLang="ko-KR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에서는 점수 계산 및 랭킹에 필요한 함수 및 변수를 선언</a:t>
            </a:r>
            <a:r>
              <a:rPr kumimoji="0" lang="ko-KR" altLang="en-US" sz="1300" b="0" i="0" u="none" strike="noStrike" cap="none" normalizeH="0" baseline="0">
                <a:ln>
                  <a:noFill/>
                </a:ln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함</a:t>
            </a:r>
            <a:endParaRPr kumimoji="0" lang="ko-KR" altLang="ko-KR" sz="1300" b="0" i="0" u="none" strike="noStrike" cap="none" normalizeH="0" baseline="0">
              <a:ln>
                <a:noFill/>
              </a:ln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2" name="슬라이드 번호 개체 틀 18">
            <a:extLst>
              <a:ext uri="{FF2B5EF4-FFF2-40B4-BE49-F238E27FC236}">
                <a16:creationId xmlns:a16="http://schemas.microsoft.com/office/drawing/2014/main" id="{E1F49FF7-E463-772F-0331-EF3CC5CD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4"/>
            <a:ext cx="2743200" cy="365125"/>
          </a:xfrm>
        </p:spPr>
        <p:txBody>
          <a:bodyPr/>
          <a:lstStyle/>
          <a:p>
            <a:fld id="{E7F002C3-8F39-4031-96D9-63F697E3663A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28B23EA-30EE-9DB0-BD2B-A08AA3A64297}"/>
              </a:ext>
            </a:extLst>
          </p:cNvPr>
          <p:cNvSpPr/>
          <p:nvPr/>
        </p:nvSpPr>
        <p:spPr>
          <a:xfrm>
            <a:off x="3647012" y="4694936"/>
            <a:ext cx="1328924" cy="459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0B2CAA6-86C4-D268-12B3-55C540791AC8}"/>
              </a:ext>
            </a:extLst>
          </p:cNvPr>
          <p:cNvSpPr/>
          <p:nvPr/>
        </p:nvSpPr>
        <p:spPr>
          <a:xfrm>
            <a:off x="3683777" y="2821154"/>
            <a:ext cx="1328924" cy="459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99B0672-40EC-9B20-B909-4AEA31D267C4}"/>
              </a:ext>
            </a:extLst>
          </p:cNvPr>
          <p:cNvSpPr/>
          <p:nvPr/>
        </p:nvSpPr>
        <p:spPr>
          <a:xfrm>
            <a:off x="5197578" y="4694936"/>
            <a:ext cx="1328924" cy="459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1FF2B8D-D615-3D32-4EF2-930EB0F718BC}"/>
              </a:ext>
            </a:extLst>
          </p:cNvPr>
          <p:cNvSpPr/>
          <p:nvPr/>
        </p:nvSpPr>
        <p:spPr>
          <a:xfrm>
            <a:off x="1627131" y="2821154"/>
            <a:ext cx="1328924" cy="459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50970A3-7517-A949-3730-F4A607971F76}"/>
              </a:ext>
            </a:extLst>
          </p:cNvPr>
          <p:cNvSpPr/>
          <p:nvPr/>
        </p:nvSpPr>
        <p:spPr>
          <a:xfrm>
            <a:off x="1623683" y="4702887"/>
            <a:ext cx="1328924" cy="459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A011C88-3B69-FF18-3F32-411C31746C29}"/>
              </a:ext>
            </a:extLst>
          </p:cNvPr>
          <p:cNvSpPr/>
          <p:nvPr/>
        </p:nvSpPr>
        <p:spPr>
          <a:xfrm>
            <a:off x="201383" y="2821154"/>
            <a:ext cx="1328924" cy="4403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311E42-7B32-967A-1A5C-C8FE751856C7}"/>
              </a:ext>
            </a:extLst>
          </p:cNvPr>
          <p:cNvSpPr/>
          <p:nvPr/>
        </p:nvSpPr>
        <p:spPr>
          <a:xfrm>
            <a:off x="229958" y="4714486"/>
            <a:ext cx="1328924" cy="4403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E368DE1-426A-807F-5003-D939A70119E3}"/>
              </a:ext>
            </a:extLst>
          </p:cNvPr>
          <p:cNvSpPr txBox="1"/>
          <p:nvPr/>
        </p:nvSpPr>
        <p:spPr>
          <a:xfrm flipH="1">
            <a:off x="231618" y="176523"/>
            <a:ext cx="487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02 </a:t>
            </a:r>
            <a:r>
              <a:rPr lang="ko-KR" altLang="en-US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 및 구조도 </a:t>
            </a:r>
            <a:r>
              <a:rPr lang="en-US" altLang="ko-KR" sz="2000" b="1">
                <a:solidFill>
                  <a:schemeClr val="accent6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| 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모듈화</a:t>
            </a:r>
            <a:r>
              <a:rPr lang="en-US" altLang="ko-KR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100" b="1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헤더파일 기준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3D02DC8-CFD6-36FC-AAAC-FBB4E50B1BE1}"/>
              </a:ext>
            </a:extLst>
          </p:cNvPr>
          <p:cNvSpPr/>
          <p:nvPr/>
        </p:nvSpPr>
        <p:spPr>
          <a:xfrm>
            <a:off x="2514600" y="1489860"/>
            <a:ext cx="3648075" cy="11325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0E37FF1-55F8-45E6-A168-3E135296BE93}"/>
              </a:ext>
            </a:extLst>
          </p:cNvPr>
          <p:cNvSpPr txBox="1"/>
          <p:nvPr/>
        </p:nvSpPr>
        <p:spPr>
          <a:xfrm>
            <a:off x="6643566" y="1284287"/>
            <a:ext cx="5410200" cy="830997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R" sz="1600" b="1">
                <a:solidFill>
                  <a:srgbClr val="25F4F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Windows.h </a:t>
            </a:r>
            <a:r>
              <a:rPr lang="ko-KR" altLang="en-US" sz="13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윈도우 운영체제에서 제공하는 헤더 파일 사용</a:t>
            </a:r>
            <a:endParaRPr lang="en-US" altLang="ko-KR" sz="13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1600" b="1">
                <a:solidFill>
                  <a:srgbClr val="25F4F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stdio.h, stdlib.h </a:t>
            </a:r>
            <a:r>
              <a:rPr lang="en-US" altLang="ko-KR" sz="13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 </a:t>
            </a:r>
            <a:r>
              <a:rPr lang="ko-KR" altLang="en-US" sz="13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표준 라이브러리 헤더 파일 사용</a:t>
            </a:r>
            <a:endParaRPr lang="en-US" altLang="ko-KR" sz="13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1600" b="1">
                <a:solidFill>
                  <a:srgbClr val="25F4F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conio.h</a:t>
            </a:r>
            <a:r>
              <a:rPr lang="en-US" altLang="ko-KR" sz="1600">
                <a:solidFill>
                  <a:srgbClr val="25F4F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3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콘솔 입출력에 관련 헤더 파일 사용</a:t>
            </a:r>
            <a:endParaRPr lang="en-US" altLang="ko-KR" sz="13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563F95-4824-7D09-A270-156EA0129F65}"/>
              </a:ext>
            </a:extLst>
          </p:cNvPr>
          <p:cNvGrpSpPr/>
          <p:nvPr/>
        </p:nvGrpSpPr>
        <p:grpSpPr>
          <a:xfrm>
            <a:off x="878884" y="590711"/>
            <a:ext cx="10341566" cy="562641"/>
            <a:chOff x="878884" y="798934"/>
            <a:chExt cx="10341566" cy="562641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EC8AD607-DD89-B443-2CB6-C7AA4F17FA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884" y="1361575"/>
              <a:ext cx="10341566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EA82C1A-506B-4558-8567-DBE30F10DB0E}"/>
                </a:ext>
              </a:extLst>
            </p:cNvPr>
            <p:cNvSpPr txBox="1"/>
            <p:nvPr/>
          </p:nvSpPr>
          <p:spPr>
            <a:xfrm flipH="1">
              <a:off x="3659432" y="798934"/>
              <a:ext cx="48731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모듈화</a:t>
              </a:r>
              <a:r>
                <a:rPr lang="en-US" altLang="ko-KR" sz="24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_</a:t>
              </a:r>
              <a:r>
                <a:rPr lang="ko-KR" altLang="en-US" sz="2400">
                  <a:solidFill>
                    <a:schemeClr val="accent6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헤더파일 기준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694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3" grpId="0" animBg="1"/>
      <p:bldP spid="28" grpId="0" animBg="1"/>
      <p:bldP spid="31" grpId="0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7" grpId="0" animBg="1"/>
      <p:bldP spid="37" grpId="1" animBg="1"/>
      <p:bldP spid="42" grpId="0" animBg="1"/>
      <p:bldP spid="42" grpId="1" animBg="1"/>
      <p:bldP spid="43" grpId="0" animBg="1"/>
      <p:bldP spid="44" grpId="0" animBg="1"/>
      <p:bldP spid="39" grpId="0" animBg="1"/>
      <p:bldP spid="39" grpId="1" animBg="1"/>
      <p:bldP spid="4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3|0|0.5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76200">
          <a:prstDash val="dash"/>
        </a:ln>
      </a:spPr>
      <a:bodyPr/>
      <a:lstStyle/>
      <a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876</TotalTime>
  <Words>1987</Words>
  <Application>Microsoft Office PowerPoint</Application>
  <PresentationFormat>와이드스크린</PresentationFormat>
  <Paragraphs>351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여기어때 잘난체 OTF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민강</dc:creator>
  <cp:lastModifiedBy>김 민강</cp:lastModifiedBy>
  <cp:revision>110</cp:revision>
  <dcterms:created xsi:type="dcterms:W3CDTF">2023-06-17T09:17:46Z</dcterms:created>
  <dcterms:modified xsi:type="dcterms:W3CDTF">2023-06-18T12:04:12Z</dcterms:modified>
</cp:coreProperties>
</file>

<file path=docProps/thumbnail.jpeg>
</file>